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942" r:id="rId2"/>
    <p:sldId id="943" r:id="rId3"/>
    <p:sldId id="944" r:id="rId4"/>
    <p:sldId id="945" r:id="rId5"/>
    <p:sldId id="946" r:id="rId6"/>
    <p:sldId id="947" r:id="rId7"/>
    <p:sldId id="948" r:id="rId8"/>
    <p:sldId id="949" r:id="rId9"/>
    <p:sldId id="950" r:id="rId10"/>
    <p:sldId id="951" r:id="rId11"/>
    <p:sldId id="952" r:id="rId12"/>
    <p:sldId id="953" r:id="rId13"/>
    <p:sldId id="954" r:id="rId14"/>
    <p:sldId id="955" r:id="rId15"/>
    <p:sldId id="956" r:id="rId16"/>
    <p:sldId id="957" r:id="rId17"/>
    <p:sldId id="958" r:id="rId18"/>
    <p:sldId id="95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417" y="6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2DC10-BC87-4471-B69D-133B2E95094D}" type="datetimeFigureOut">
              <a:rPr lang="en-US" smtClean="0"/>
              <a:t>11/27/2019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FE41B-A6BB-44FA-AA7C-004F53476FBE}" type="slidenum">
              <a:rPr lang="en-US" smtClean="0"/>
              <a:t>‹#›</a:t>
            </a:fld>
            <a:endParaRPr lang="en-US"/>
          </a:p>
        </p:txBody>
      </p:sp>
    </p:spTree>
    <p:extLst>
      <p:ext uri="{BB962C8B-B14F-4D97-AF65-F5344CB8AC3E}">
        <p14:creationId xmlns:p14="http://schemas.microsoft.com/office/powerpoint/2010/main" val="402713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Social Security</a:t>
            </a:r>
            <a:r>
              <a:rPr lang="en-US" altLang="en-US" b="1" baseline="0" dirty="0"/>
              <a:t> is frequently seen in Tax-Aide prepared returns</a:t>
            </a:r>
          </a:p>
          <a:p>
            <a:r>
              <a:rPr lang="en-US" altLang="en-US" b="1" baseline="0" dirty="0"/>
              <a:t>All counselors should have a thorough working knowledge of this material</a:t>
            </a:r>
          </a:p>
          <a:p>
            <a:r>
              <a:rPr lang="en-US" altLang="en-US" b="1" baseline="0" dirty="0"/>
              <a:t>Self Employment Insurance Deduction is a comprehensive topic. Details found in slide deck 26 Adjustments to Income</a:t>
            </a:r>
          </a:p>
          <a:p>
            <a:r>
              <a:rPr lang="en-US" altLang="en-US" b="1" baseline="0" dirty="0"/>
              <a:t>Lump-Sum benefits is a comprehensive topic and not often seen</a:t>
            </a:r>
            <a:br>
              <a:rPr lang="en-US" sz="1200" b="1" i="0" u="none" strike="noStrike" kern="1200" baseline="0" dirty="0">
                <a:solidFill>
                  <a:schemeClr val="tx1"/>
                </a:solidFill>
                <a:latin typeface="+mn-lt"/>
                <a:ea typeface="+mn-ea"/>
                <a:cs typeface="+mn-cs"/>
              </a:rPr>
            </a:br>
            <a:endParaRPr lang="en-US" altLang="en-US" b="1" dirty="0"/>
          </a:p>
        </p:txBody>
      </p:sp>
      <p:sp>
        <p:nvSpPr>
          <p:cNvPr id="6148"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A4CABE53-C0E7-466E-A9A0-03259A13F3AD}" type="slidenum">
              <a:rPr lang="en-US" altLang="en-US"/>
              <a:pPr>
                <a:spcBef>
                  <a:spcPct val="0"/>
                </a:spcBef>
              </a:pPr>
              <a:t>1</a:t>
            </a:fld>
            <a:endParaRPr lang="en-US" altLang="en-US"/>
          </a:p>
        </p:txBody>
      </p:sp>
      <p:sp>
        <p:nvSpPr>
          <p:cNvPr id="5" name="Footer Placeholder 4"/>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279950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Header Placeholder 3"/>
          <p:cNvSpPr>
            <a:spLocks noGrp="1"/>
          </p:cNvSpPr>
          <p:nvPr>
            <p:ph type="hdr" sz="quarter" idx="10"/>
          </p:nvPr>
        </p:nvSpPr>
        <p:spPr>
          <a:xfrm>
            <a:off x="0" y="0"/>
            <a:ext cx="2971800" cy="458788"/>
          </a:xfrm>
        </p:spPr>
        <p:txBody>
          <a:bodyPr/>
          <a:lstStyle/>
          <a:p>
            <a:endParaRPr lang="en-US"/>
          </a:p>
        </p:txBody>
      </p:sp>
      <p:sp>
        <p:nvSpPr>
          <p:cNvPr id="5" name="Footer Placeholder 4"/>
          <p:cNvSpPr>
            <a:spLocks noGrp="1"/>
          </p:cNvSpPr>
          <p:nvPr>
            <p:ph type="ftr" sz="quarter" idx="11"/>
          </p:nvPr>
        </p:nvSpPr>
        <p:spPr>
          <a:xfrm>
            <a:off x="0" y="8685213"/>
            <a:ext cx="2971800" cy="458787"/>
          </a:xfrm>
        </p:spPr>
        <p:txBody>
          <a:bodyPr/>
          <a:lstStyle/>
          <a:p>
            <a:endParaRPr lang="en-US"/>
          </a:p>
        </p:txBody>
      </p:sp>
      <p:sp>
        <p:nvSpPr>
          <p:cNvPr id="6" name="Slide Number Placeholder 5"/>
          <p:cNvSpPr>
            <a:spLocks noGrp="1"/>
          </p:cNvSpPr>
          <p:nvPr>
            <p:ph type="sldNum" sz="quarter" idx="12"/>
          </p:nvPr>
        </p:nvSpPr>
        <p:spPr>
          <a:xfrm>
            <a:off x="3884613" y="8685213"/>
            <a:ext cx="2971800" cy="458787"/>
          </a:xfrm>
        </p:spPr>
        <p:txBody>
          <a:bodyPr/>
          <a:lstStyle/>
          <a:p>
            <a:fld id="{9FADDC62-0A69-4FC4-A65E-23DB311B81F7}" type="slidenum">
              <a:rPr lang="en-US" smtClean="0"/>
              <a:t>10</a:t>
            </a:fld>
            <a:endParaRPr lang="en-US"/>
          </a:p>
        </p:txBody>
      </p:sp>
      <p:sp>
        <p:nvSpPr>
          <p:cNvPr id="7" name="Date Placeholder 6"/>
          <p:cNvSpPr>
            <a:spLocks noGrp="1"/>
          </p:cNvSpPr>
          <p:nvPr>
            <p:ph type="dt" idx="13"/>
          </p:nvPr>
        </p:nvSpPr>
        <p:spPr>
          <a:xfrm>
            <a:off x="3884613" y="0"/>
            <a:ext cx="2971800" cy="458788"/>
          </a:xfrm>
        </p:spPr>
        <p:txBody>
          <a:bodyPr/>
          <a:lstStyle/>
          <a:p>
            <a:fld id="{3400204A-26FF-47A6-A740-07DC127D48B3}" type="datetime1">
              <a:rPr lang="en-US" smtClean="0"/>
              <a:t>11/27/2019</a:t>
            </a:fld>
            <a:endParaRPr lang="en-US"/>
          </a:p>
        </p:txBody>
      </p:sp>
    </p:spTree>
    <p:extLst>
      <p:ext uri="{BB962C8B-B14F-4D97-AF65-F5344CB8AC3E}">
        <p14:creationId xmlns:p14="http://schemas.microsoft.com/office/powerpoint/2010/main" val="359342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Footer Placeholder 1"/>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3" name="Date Placeholder 2"/>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4" name="Header Placeholder 3"/>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124886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657600" y="8534400"/>
            <a:ext cx="3014393" cy="46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24" tIns="46462" rIns="92924" bIns="46462"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0BC3EB8-60BA-4181-8FF8-3BD662B4D63A}" type="slidenum">
              <a:rPr lang="en-US" altLang="en-US"/>
              <a:pPr algn="r" eaLnBrk="1" hangingPunct="1">
                <a:spcBef>
                  <a:spcPct val="0"/>
                </a:spcBef>
              </a:pPr>
              <a:t>12</a:t>
            </a:fld>
            <a:endParaRPr lang="en-US" altLang="en-US"/>
          </a:p>
        </p:txBody>
      </p:sp>
      <p:sp>
        <p:nvSpPr>
          <p:cNvPr id="16387"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213" indent="-173213" eaLnBrk="1" hangingPunct="1">
              <a:spcBef>
                <a:spcPct val="0"/>
              </a:spcBef>
              <a:buFontTx/>
              <a:buChar char="•"/>
            </a:pPr>
            <a:r>
              <a:rPr lang="en-US" altLang="en-US" b="1" dirty="0"/>
              <a:t>Sometimes if a taxpayer files for disability, it takes a long time to work through the approval process. This can result in social security allocated to several years. An example is shown on the next chart.</a:t>
            </a:r>
            <a:br>
              <a:rPr lang="en-US" altLang="en-US" b="1" dirty="0"/>
            </a:br>
            <a:endParaRPr lang="en-US" altLang="en-US" b="1" dirty="0"/>
          </a:p>
          <a:p>
            <a:pPr marL="173213" indent="-173213" eaLnBrk="1" hangingPunct="1">
              <a:spcBef>
                <a:spcPct val="0"/>
              </a:spcBef>
              <a:buFontTx/>
              <a:buChar char="•"/>
            </a:pPr>
            <a:r>
              <a:rPr lang="en-US" altLang="en-US" b="1" dirty="0"/>
              <a:t>For multiple year social security it may be possible that there isn’t any tax impact if all of the social security is entered as lump-sum for the current year. If there is an impact it may be better to use lump sum worksheets for each year; however, the AGI, taxable social security, total social security and tax exempt interest are needed for each year. If lump sum is used, taxpayer must have tax returns available for those years.</a:t>
            </a:r>
          </a:p>
        </p:txBody>
      </p:sp>
      <p:sp>
        <p:nvSpPr>
          <p:cNvPr id="2" name="Footer Placeholder 1"/>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3" name="Date Placeholder 2"/>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4" name="Header Placeholder 3"/>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3797573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657600" y="8452405"/>
            <a:ext cx="3014393" cy="46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24" tIns="46462" rIns="92924" bIns="46462"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0BC3EB8-60BA-4181-8FF8-3BD662B4D63A}" type="slidenum">
              <a:rPr lang="en-US" altLang="en-US"/>
              <a:pPr algn="r" eaLnBrk="1" hangingPunct="1">
                <a:spcBef>
                  <a:spcPct val="0"/>
                </a:spcBef>
              </a:pPr>
              <a:t>13</a:t>
            </a:fld>
            <a:endParaRPr lang="en-US" altLang="en-US"/>
          </a:p>
        </p:txBody>
      </p:sp>
      <p:sp>
        <p:nvSpPr>
          <p:cNvPr id="16387"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213" indent="-173213" eaLnBrk="1" hangingPunct="1">
              <a:spcBef>
                <a:spcPct val="0"/>
              </a:spcBef>
              <a:buFontTx/>
              <a:buChar char="•"/>
            </a:pPr>
            <a:r>
              <a:rPr lang="en-US" altLang="en-US" b="1" dirty="0"/>
              <a:t>Sometimes if a taxpayer files for disability, it takes a long time to work through the approval process. This can result in social security allocated to several years. An example is shown on the next chart.</a:t>
            </a:r>
            <a:br>
              <a:rPr lang="en-US" altLang="en-US" b="1" dirty="0"/>
            </a:br>
            <a:endParaRPr lang="en-US" altLang="en-US" b="1" dirty="0"/>
          </a:p>
          <a:p>
            <a:pPr marL="173213" indent="-173213" eaLnBrk="1" hangingPunct="1">
              <a:spcBef>
                <a:spcPct val="0"/>
              </a:spcBef>
              <a:buFontTx/>
              <a:buChar char="•"/>
            </a:pPr>
            <a:r>
              <a:rPr lang="en-US" altLang="en-US" b="1" dirty="0"/>
              <a:t>For multiple year social security it may be possible that there isn’t any tax impact if all of the social security is entered as lump-sum for the current year. If there is an impact it may be better to use lump sum worksheets for each year; however, the AGI, taxable social security, total social security and tax exempt interest are all needed for each year. If lump sum is used, taxpayer must have tax returns available for those years.</a:t>
            </a:r>
          </a:p>
        </p:txBody>
      </p:sp>
      <p:sp>
        <p:nvSpPr>
          <p:cNvPr id="2" name="Footer Placeholder 1"/>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3" name="Date Placeholder 2"/>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4" name="Header Placeholder 3"/>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255546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1" dirty="0"/>
              <a:t>If attorney fees are included in the Description of Amount in Box 3 section, those attorney fees are no longer deductible on Schedule A however,</a:t>
            </a:r>
            <a:r>
              <a:rPr lang="en-US" altLang="en-US" b="1" baseline="0" dirty="0"/>
              <a:t> check for possible state deduction still in place.</a:t>
            </a:r>
            <a:endParaRPr lang="en-US" altLang="en-US" b="1" dirty="0"/>
          </a:p>
        </p:txBody>
      </p:sp>
      <p:sp>
        <p:nvSpPr>
          <p:cNvPr id="4" name="Footer Placeholder 3"/>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18437" name="Slide Number Placeholder 4"/>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54824" indent="-289217">
              <a:defRPr>
                <a:solidFill>
                  <a:schemeClr val="tx1"/>
                </a:solidFill>
                <a:latin typeface="Calibri" pitchFamily="34" charset="0"/>
                <a:cs typeface="Arial" charset="0"/>
              </a:defRPr>
            </a:lvl2pPr>
            <a:lvl3pPr marL="1160045" indent="-232009">
              <a:defRPr>
                <a:solidFill>
                  <a:schemeClr val="tx1"/>
                </a:solidFill>
                <a:latin typeface="Calibri" pitchFamily="34" charset="0"/>
                <a:cs typeface="Arial" charset="0"/>
              </a:defRPr>
            </a:lvl3pPr>
            <a:lvl4pPr marL="1625652" indent="-232009">
              <a:defRPr>
                <a:solidFill>
                  <a:schemeClr val="tx1"/>
                </a:solidFill>
                <a:latin typeface="Calibri" pitchFamily="34" charset="0"/>
                <a:cs typeface="Arial" charset="0"/>
              </a:defRPr>
            </a:lvl4pPr>
            <a:lvl5pPr marL="2089671" indent="-232009">
              <a:defRPr>
                <a:solidFill>
                  <a:schemeClr val="tx1"/>
                </a:solidFill>
                <a:latin typeface="Calibri" pitchFamily="34" charset="0"/>
                <a:cs typeface="Arial" charset="0"/>
              </a:defRPr>
            </a:lvl5pPr>
            <a:lvl6pPr marL="2547332" indent="-232009" eaLnBrk="0" fontAlgn="base" hangingPunct="0">
              <a:spcBef>
                <a:spcPct val="0"/>
              </a:spcBef>
              <a:spcAft>
                <a:spcPct val="0"/>
              </a:spcAft>
              <a:defRPr>
                <a:solidFill>
                  <a:schemeClr val="tx1"/>
                </a:solidFill>
                <a:latin typeface="Calibri" pitchFamily="34" charset="0"/>
                <a:cs typeface="Arial" charset="0"/>
              </a:defRPr>
            </a:lvl6pPr>
            <a:lvl7pPr marL="3004994" indent="-232009" eaLnBrk="0" fontAlgn="base" hangingPunct="0">
              <a:spcBef>
                <a:spcPct val="0"/>
              </a:spcBef>
              <a:spcAft>
                <a:spcPct val="0"/>
              </a:spcAft>
              <a:defRPr>
                <a:solidFill>
                  <a:schemeClr val="tx1"/>
                </a:solidFill>
                <a:latin typeface="Calibri" pitchFamily="34" charset="0"/>
                <a:cs typeface="Arial" charset="0"/>
              </a:defRPr>
            </a:lvl7pPr>
            <a:lvl8pPr marL="3462656" indent="-232009" eaLnBrk="0" fontAlgn="base" hangingPunct="0">
              <a:spcBef>
                <a:spcPct val="0"/>
              </a:spcBef>
              <a:spcAft>
                <a:spcPct val="0"/>
              </a:spcAft>
              <a:defRPr>
                <a:solidFill>
                  <a:schemeClr val="tx1"/>
                </a:solidFill>
                <a:latin typeface="Calibri" pitchFamily="34" charset="0"/>
                <a:cs typeface="Arial" charset="0"/>
              </a:defRPr>
            </a:lvl8pPr>
            <a:lvl9pPr marL="3920317" indent="-232009" eaLnBrk="0" fontAlgn="base" hangingPunct="0">
              <a:spcBef>
                <a:spcPct val="0"/>
              </a:spcBef>
              <a:spcAft>
                <a:spcPct val="0"/>
              </a:spcAft>
              <a:defRPr>
                <a:solidFill>
                  <a:schemeClr val="tx1"/>
                </a:solidFill>
                <a:latin typeface="Calibri" pitchFamily="34" charset="0"/>
                <a:cs typeface="Arial" charset="0"/>
              </a:defRPr>
            </a:lvl9pPr>
          </a:lstStyle>
          <a:p>
            <a:fld id="{3DDF5001-8EAA-4A53-A3FE-85904B142237}" type="slidenum">
              <a:rPr lang="en-US" altLang="en-US"/>
              <a:pPr/>
              <a:t>14</a:t>
            </a:fld>
            <a:endParaRPr lang="en-US" altLang="en-US"/>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221575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Taxpayer MUST have previous year(s) return(s)</a:t>
            </a:r>
          </a:p>
          <a:p>
            <a:endParaRPr lang="en-US" altLang="en-US" b="1" dirty="0"/>
          </a:p>
        </p:txBody>
      </p:sp>
      <p:sp>
        <p:nvSpPr>
          <p:cNvPr id="2048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ADCAB7B4-BACD-4188-9E3F-EAEC32E06931}" type="slidenum">
              <a:rPr lang="en-US" altLang="en-US"/>
              <a:pPr>
                <a:spcBef>
                  <a:spcPct val="0"/>
                </a:spcBef>
              </a:pPr>
              <a:t>15</a:t>
            </a:fld>
            <a:endParaRPr lang="en-US" altLang="en-US"/>
          </a:p>
        </p:txBody>
      </p:sp>
      <p:sp>
        <p:nvSpPr>
          <p:cNvPr id="2" name="Footer Placeholder 1"/>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3" name="Date Placeholder 2"/>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4" name="Header Placeholder 3"/>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58200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Instructor:  Have learners find the SSA-1099 Lump-Sum</a:t>
            </a:r>
            <a:r>
              <a:rPr lang="en-US" altLang="en-US" baseline="0" dirty="0"/>
              <a:t> Distributions page in 4012. And answer the question</a:t>
            </a:r>
            <a:endParaRPr lang="en-US" altLang="en-US" dirty="0"/>
          </a:p>
        </p:txBody>
      </p:sp>
      <p:sp>
        <p:nvSpPr>
          <p:cNvPr id="4" name="Footer Placeholder 3"/>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24581" name="Slide Number Placeholder 4"/>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F0C8BD57-A7E2-4819-945C-D04AC5492E71}" type="slidenum">
              <a:rPr lang="en-US" altLang="en-US"/>
              <a:pPr>
                <a:spcBef>
                  <a:spcPct val="0"/>
                </a:spcBef>
              </a:pPr>
              <a:t>16</a:t>
            </a:fld>
            <a:endParaRPr lang="en-US" altLang="en-US"/>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2904235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Footer Placeholder 3"/>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24581" name="Slide Number Placeholder 4"/>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F0C8BD57-A7E2-4819-945C-D04AC5492E71}" type="slidenum">
              <a:rPr lang="en-US" altLang="en-US"/>
              <a:pPr>
                <a:spcBef>
                  <a:spcPct val="0"/>
                </a:spcBef>
              </a:pPr>
              <a:t>17</a:t>
            </a:fld>
            <a:endParaRPr lang="en-US" altLang="en-US"/>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120564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C5855493-13F1-4723-8F9B-E97F2DA0A8BD}" type="slidenum">
              <a:rPr lang="en-US" altLang="en-US"/>
              <a:pPr>
                <a:spcBef>
                  <a:spcPct val="0"/>
                </a:spcBef>
              </a:pPr>
              <a:t>18</a:t>
            </a:fld>
            <a:endParaRPr lang="en-US" altLang="en-US"/>
          </a:p>
        </p:txBody>
      </p:sp>
      <p:sp>
        <p:nvSpPr>
          <p:cNvPr id="40963"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2" name="Footer Placeholder 1"/>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3" name="Date Placeholder 2"/>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4" name="Header Placeholder 3"/>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277048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Header Placeholder 3"/>
          <p:cNvSpPr>
            <a:spLocks noGrp="1"/>
          </p:cNvSpPr>
          <p:nvPr>
            <p:ph type="hdr" sz="quarter" idx="10"/>
          </p:nvPr>
        </p:nvSpPr>
        <p:spPr>
          <a:xfrm>
            <a:off x="0" y="0"/>
            <a:ext cx="2971800" cy="458788"/>
          </a:xfrm>
        </p:spPr>
        <p:txBody>
          <a:bodyPr/>
          <a:lstStyle/>
          <a:p>
            <a:endParaRPr lang="en-US"/>
          </a:p>
        </p:txBody>
      </p:sp>
      <p:sp>
        <p:nvSpPr>
          <p:cNvPr id="5" name="Footer Placeholder 4"/>
          <p:cNvSpPr>
            <a:spLocks noGrp="1"/>
          </p:cNvSpPr>
          <p:nvPr>
            <p:ph type="ftr" sz="quarter" idx="11"/>
          </p:nvPr>
        </p:nvSpPr>
        <p:spPr>
          <a:xfrm>
            <a:off x="0" y="8685213"/>
            <a:ext cx="2971800" cy="458787"/>
          </a:xfrm>
        </p:spPr>
        <p:txBody>
          <a:bodyPr/>
          <a:lstStyle/>
          <a:p>
            <a:endParaRPr lang="en-US"/>
          </a:p>
        </p:txBody>
      </p:sp>
      <p:sp>
        <p:nvSpPr>
          <p:cNvPr id="6" name="Slide Number Placeholder 5"/>
          <p:cNvSpPr>
            <a:spLocks noGrp="1"/>
          </p:cNvSpPr>
          <p:nvPr>
            <p:ph type="sldNum" sz="quarter" idx="12"/>
          </p:nvPr>
        </p:nvSpPr>
        <p:spPr>
          <a:xfrm>
            <a:off x="3884613" y="8685213"/>
            <a:ext cx="2971800" cy="458787"/>
          </a:xfrm>
        </p:spPr>
        <p:txBody>
          <a:bodyPr/>
          <a:lstStyle/>
          <a:p>
            <a:fld id="{9FADDC62-0A69-4FC4-A65E-23DB311B81F7}" type="slidenum">
              <a:rPr lang="en-US" smtClean="0"/>
              <a:t>2</a:t>
            </a:fld>
            <a:endParaRPr lang="en-US"/>
          </a:p>
        </p:txBody>
      </p:sp>
      <p:sp>
        <p:nvSpPr>
          <p:cNvPr id="7" name="Date Placeholder 6"/>
          <p:cNvSpPr>
            <a:spLocks noGrp="1"/>
          </p:cNvSpPr>
          <p:nvPr>
            <p:ph type="dt" idx="13"/>
          </p:nvPr>
        </p:nvSpPr>
        <p:spPr>
          <a:xfrm>
            <a:off x="3884613" y="0"/>
            <a:ext cx="2971800" cy="458788"/>
          </a:xfrm>
        </p:spPr>
        <p:txBody>
          <a:bodyPr/>
          <a:lstStyle/>
          <a:p>
            <a:fld id="{69B43188-8D45-49E7-AD89-695803936A31}" type="datetime1">
              <a:rPr lang="en-US" smtClean="0"/>
              <a:t>11/27/2019</a:t>
            </a:fld>
            <a:endParaRPr lang="en-US"/>
          </a:p>
        </p:txBody>
      </p:sp>
    </p:spTree>
    <p:extLst>
      <p:ext uri="{BB962C8B-B14F-4D97-AF65-F5344CB8AC3E}">
        <p14:creationId xmlns:p14="http://schemas.microsoft.com/office/powerpoint/2010/main" val="13366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213" indent="-173213">
              <a:buFontTx/>
              <a:buChar char="•"/>
            </a:pPr>
            <a:r>
              <a:rPr lang="en-US" altLang="en-US" b="1" dirty="0"/>
              <a:t>Ask for Social Security statement SSA-1099 and/or Railroad Retirement RRB-1099 if line 13 is checked either Yes or Unsure. </a:t>
            </a:r>
          </a:p>
          <a:p>
            <a:pPr marL="173213" indent="-173213">
              <a:buFontTx/>
              <a:buChar char="•"/>
            </a:pPr>
            <a:r>
              <a:rPr lang="en-US" altLang="en-US" b="1" dirty="0"/>
              <a:t>If any lump-sum payments, does taxpayer have returns for those years?</a:t>
            </a:r>
          </a:p>
        </p:txBody>
      </p:sp>
      <p:sp>
        <p:nvSpPr>
          <p:cNvPr id="819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34D9492B-3357-405F-88FE-725D229C0BB3}" type="slidenum">
              <a:rPr lang="en-US" altLang="en-US"/>
              <a:pPr>
                <a:spcBef>
                  <a:spcPct val="0"/>
                </a:spcBef>
              </a:pPr>
              <a:t>3</a:t>
            </a:fld>
            <a:endParaRPr lang="en-US" altLang="en-US"/>
          </a:p>
        </p:txBody>
      </p:sp>
      <p:sp>
        <p:nvSpPr>
          <p:cNvPr id="2" name="Footer Placeholder 1"/>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3" name="Date Placeholder 2"/>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4" name="Header Placeholder 3"/>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414686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23E0CBE7-1FAF-48AF-AA51-FB2820758CA7}" type="slidenum">
              <a:rPr lang="en-US" altLang="en-US"/>
              <a:pPr>
                <a:spcBef>
                  <a:spcPct val="0"/>
                </a:spcBef>
              </a:pPr>
              <a:t>4</a:t>
            </a:fld>
            <a:endParaRPr lang="en-US" altLang="en-US"/>
          </a:p>
        </p:txBody>
      </p:sp>
      <p:sp>
        <p:nvSpPr>
          <p:cNvPr id="10243"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623" indent="-171623" eaLnBrk="1" hangingPunct="1">
              <a:spcBef>
                <a:spcPct val="0"/>
              </a:spcBef>
              <a:buClr>
                <a:schemeClr val="accent2"/>
              </a:buClr>
              <a:buSzPct val="95000"/>
              <a:buFont typeface="Calibri" pitchFamily="34" charset="0"/>
              <a:buChar char="●"/>
            </a:pPr>
            <a:r>
              <a:rPr lang="en-US" altLang="en-US" b="1" dirty="0"/>
              <a:t>Make sure to use Form SSA-1099 and not the estimate for the next year. Sometimes taxpayers mistakenly bring in that form.</a:t>
            </a:r>
          </a:p>
          <a:p>
            <a:pPr marL="171623" indent="-171623" eaLnBrk="1" hangingPunct="1">
              <a:spcBef>
                <a:spcPct val="0"/>
              </a:spcBef>
              <a:buClr>
                <a:schemeClr val="accent2"/>
              </a:buClr>
              <a:buSzPct val="95000"/>
              <a:buFont typeface="Calibri" pitchFamily="34" charset="0"/>
              <a:buChar char="●"/>
            </a:pPr>
            <a:r>
              <a:rPr lang="en-US" altLang="en-US" b="1" dirty="0"/>
              <a:t>Combine Part B and Part</a:t>
            </a:r>
            <a:r>
              <a:rPr lang="en-US" altLang="en-US" b="1" baseline="0" dirty="0"/>
              <a:t> D premiums and enter in Medicare premiums</a:t>
            </a:r>
            <a:endParaRPr lang="en-US" altLang="en-US" b="1" dirty="0"/>
          </a:p>
          <a:p>
            <a:pPr marL="171623" indent="-171623" eaLnBrk="1" hangingPunct="1">
              <a:spcBef>
                <a:spcPct val="0"/>
              </a:spcBef>
              <a:buClr>
                <a:schemeClr val="accent2"/>
              </a:buClr>
              <a:buSzPct val="95000"/>
              <a:buFont typeface="Calibri" pitchFamily="34" charset="0"/>
              <a:buChar char="●"/>
            </a:pPr>
            <a:r>
              <a:rPr lang="en-US" altLang="en-US" b="1" dirty="0"/>
              <a:t>TaxSlayer applies</a:t>
            </a:r>
            <a:r>
              <a:rPr lang="en-US" altLang="en-US" b="1" baseline="0" dirty="0"/>
              <a:t> </a:t>
            </a:r>
            <a:r>
              <a:rPr lang="en-US" altLang="en-US" b="1" dirty="0"/>
              <a:t>Medicare premiums to Schedule A medical expenses.  If taxpayer is</a:t>
            </a:r>
            <a:r>
              <a:rPr lang="en-US" altLang="en-US" b="1" baseline="0" dirty="0"/>
              <a:t> self-employed and qualifies for self-employed health insurance deduction, then Medicare premiums will be entered on Schedule C, not here.  See </a:t>
            </a:r>
            <a:r>
              <a:rPr lang="en-US" altLang="en-US" sz="1200" dirty="0"/>
              <a:t>Standard Deduction</a:t>
            </a:r>
            <a:br>
              <a:rPr lang="en-US" altLang="en-US" sz="1200" dirty="0"/>
            </a:br>
            <a:r>
              <a:rPr lang="en-US" altLang="en-US" sz="1200" dirty="0"/>
              <a:t>Qualified Business Income Deduction</a:t>
            </a:r>
            <a:r>
              <a:rPr lang="en-US" altLang="en-US" b="1" baseline="0" dirty="0"/>
              <a:t> (Slide Deck #27)for more detail.</a:t>
            </a:r>
            <a:endParaRPr lang="en-US" altLang="en-US" b="1" dirty="0"/>
          </a:p>
        </p:txBody>
      </p:sp>
      <p:sp>
        <p:nvSpPr>
          <p:cNvPr id="38917" name="Footer Placeholder 1"/>
          <p:cNvSpPr>
            <a:spLocks noGrp="1"/>
          </p:cNvSpPr>
          <p:nvPr>
            <p:ph type="ftr" sz="quarter" idx="4"/>
          </p:nvPr>
        </p:nvSpPr>
        <p:spPr bwMode="auto">
          <a:xfrm>
            <a:off x="0" y="8685213"/>
            <a:ext cx="2971800" cy="458787"/>
          </a:xfrm>
          <a:prstGeom prst="rect">
            <a:avLst/>
          </a:prstGeom>
        </p:spPr>
        <p:txBody>
          <a:bodyPr wrap="square" numCol="1" anchorCtr="0" compatLnSpc="1">
            <a:prstTxWarp prst="textNoShape">
              <a:avLst/>
            </a:prstTxWarp>
          </a:bodyPr>
          <a:lstStyle>
            <a:lvl1pPr>
              <a:defRPr>
                <a:solidFill>
                  <a:schemeClr val="tx1"/>
                </a:solidFill>
                <a:latin typeface="Calibri" pitchFamily="34" charset="0"/>
              </a:defRPr>
            </a:lvl1pPr>
            <a:lvl2pPr marL="755005" indent="-290386">
              <a:defRPr>
                <a:solidFill>
                  <a:schemeClr val="tx1"/>
                </a:solidFill>
                <a:latin typeface="Calibri" pitchFamily="34" charset="0"/>
              </a:defRPr>
            </a:lvl2pPr>
            <a:lvl3pPr marL="1161545" indent="-232309">
              <a:defRPr>
                <a:solidFill>
                  <a:schemeClr val="tx1"/>
                </a:solidFill>
                <a:latin typeface="Calibri" pitchFamily="34" charset="0"/>
              </a:defRPr>
            </a:lvl3pPr>
            <a:lvl4pPr marL="1626163" indent="-232309">
              <a:defRPr>
                <a:solidFill>
                  <a:schemeClr val="tx1"/>
                </a:solidFill>
                <a:latin typeface="Calibri" pitchFamily="34" charset="0"/>
              </a:defRPr>
            </a:lvl4pPr>
            <a:lvl5pPr marL="2090781" indent="-232309">
              <a:defRPr>
                <a:solidFill>
                  <a:schemeClr val="tx1"/>
                </a:solidFill>
                <a:latin typeface="Calibri" pitchFamily="34" charset="0"/>
              </a:defRPr>
            </a:lvl5pPr>
            <a:lvl6pPr marL="2555399" indent="-232309" fontAlgn="base">
              <a:spcBef>
                <a:spcPct val="0"/>
              </a:spcBef>
              <a:spcAft>
                <a:spcPct val="0"/>
              </a:spcAft>
              <a:defRPr>
                <a:solidFill>
                  <a:schemeClr val="tx1"/>
                </a:solidFill>
                <a:latin typeface="Calibri" pitchFamily="34" charset="0"/>
              </a:defRPr>
            </a:lvl6pPr>
            <a:lvl7pPr marL="3020017" indent="-232309" fontAlgn="base">
              <a:spcBef>
                <a:spcPct val="0"/>
              </a:spcBef>
              <a:spcAft>
                <a:spcPct val="0"/>
              </a:spcAft>
              <a:defRPr>
                <a:solidFill>
                  <a:schemeClr val="tx1"/>
                </a:solidFill>
                <a:latin typeface="Calibri" pitchFamily="34" charset="0"/>
              </a:defRPr>
            </a:lvl7pPr>
            <a:lvl8pPr marL="3484636" indent="-232309" fontAlgn="base">
              <a:spcBef>
                <a:spcPct val="0"/>
              </a:spcBef>
              <a:spcAft>
                <a:spcPct val="0"/>
              </a:spcAft>
              <a:defRPr>
                <a:solidFill>
                  <a:schemeClr val="tx1"/>
                </a:solidFill>
                <a:latin typeface="Calibri" pitchFamily="34" charset="0"/>
              </a:defRPr>
            </a:lvl8pPr>
            <a:lvl9pPr marL="3949253" indent="-232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p>
        </p:txBody>
      </p:sp>
      <p:sp>
        <p:nvSpPr>
          <p:cNvPr id="38918" name="Header Placeholder 2"/>
          <p:cNvSpPr>
            <a:spLocks noGrp="1"/>
          </p:cNvSpPr>
          <p:nvPr>
            <p:ph type="hdr" sz="quarter"/>
          </p:nvPr>
        </p:nvSpPr>
        <p:spPr bwMode="auto">
          <a:xfrm>
            <a:off x="0" y="0"/>
            <a:ext cx="2971800" cy="458788"/>
          </a:xfrm>
          <a:prstGeom prst="rect">
            <a:avLst/>
          </a:prstGeom>
        </p:spPr>
        <p:txBody>
          <a:bodyPr wrap="square" numCol="1" anchor="t" anchorCtr="0" compatLnSpc="1">
            <a:prstTxWarp prst="textNoShape">
              <a:avLst/>
            </a:prstTxWarp>
          </a:bodyPr>
          <a:lstStyle>
            <a:lvl1pPr>
              <a:defRPr>
                <a:solidFill>
                  <a:schemeClr val="tx1"/>
                </a:solidFill>
                <a:latin typeface="Calibri" pitchFamily="34" charset="0"/>
              </a:defRPr>
            </a:lvl1pPr>
            <a:lvl2pPr marL="755005" indent="-290386">
              <a:defRPr>
                <a:solidFill>
                  <a:schemeClr val="tx1"/>
                </a:solidFill>
                <a:latin typeface="Calibri" pitchFamily="34" charset="0"/>
              </a:defRPr>
            </a:lvl2pPr>
            <a:lvl3pPr marL="1161545" indent="-232309">
              <a:defRPr>
                <a:solidFill>
                  <a:schemeClr val="tx1"/>
                </a:solidFill>
                <a:latin typeface="Calibri" pitchFamily="34" charset="0"/>
              </a:defRPr>
            </a:lvl3pPr>
            <a:lvl4pPr marL="1626163" indent="-232309">
              <a:defRPr>
                <a:solidFill>
                  <a:schemeClr val="tx1"/>
                </a:solidFill>
                <a:latin typeface="Calibri" pitchFamily="34" charset="0"/>
              </a:defRPr>
            </a:lvl4pPr>
            <a:lvl5pPr marL="2090781" indent="-232309">
              <a:defRPr>
                <a:solidFill>
                  <a:schemeClr val="tx1"/>
                </a:solidFill>
                <a:latin typeface="Calibri" pitchFamily="34" charset="0"/>
              </a:defRPr>
            </a:lvl5pPr>
            <a:lvl6pPr marL="2555399" indent="-232309" fontAlgn="base">
              <a:spcBef>
                <a:spcPct val="0"/>
              </a:spcBef>
              <a:spcAft>
                <a:spcPct val="0"/>
              </a:spcAft>
              <a:defRPr>
                <a:solidFill>
                  <a:schemeClr val="tx1"/>
                </a:solidFill>
                <a:latin typeface="Calibri" pitchFamily="34" charset="0"/>
              </a:defRPr>
            </a:lvl6pPr>
            <a:lvl7pPr marL="3020017" indent="-232309" fontAlgn="base">
              <a:spcBef>
                <a:spcPct val="0"/>
              </a:spcBef>
              <a:spcAft>
                <a:spcPct val="0"/>
              </a:spcAft>
              <a:defRPr>
                <a:solidFill>
                  <a:schemeClr val="tx1"/>
                </a:solidFill>
                <a:latin typeface="Calibri" pitchFamily="34" charset="0"/>
              </a:defRPr>
            </a:lvl7pPr>
            <a:lvl8pPr marL="3484636" indent="-232309" fontAlgn="base">
              <a:spcBef>
                <a:spcPct val="0"/>
              </a:spcBef>
              <a:spcAft>
                <a:spcPct val="0"/>
              </a:spcAft>
              <a:defRPr>
                <a:solidFill>
                  <a:schemeClr val="tx1"/>
                </a:solidFill>
                <a:latin typeface="Calibri" pitchFamily="34" charset="0"/>
              </a:defRPr>
            </a:lvl8pPr>
            <a:lvl9pPr marL="3949253" indent="-23230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endParaRPr lang="en-US"/>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a:p>
        </p:txBody>
      </p:sp>
    </p:spTree>
    <p:extLst>
      <p:ext uri="{BB962C8B-B14F-4D97-AF65-F5344CB8AC3E}">
        <p14:creationId xmlns:p14="http://schemas.microsoft.com/office/powerpoint/2010/main" val="356877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endParaRPr lang="en-US" altLang="en-US" dirty="0"/>
          </a:p>
        </p:txBody>
      </p:sp>
      <p:sp>
        <p:nvSpPr>
          <p:cNvPr id="1229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B11F2F87-76E0-4CCC-94A0-985AFFA8D2BD}" type="slidenum">
              <a:rPr lang="en-US" altLang="en-US"/>
              <a:pPr>
                <a:spcBef>
                  <a:spcPct val="0"/>
                </a:spcBef>
              </a:pPr>
              <a:t>5</a:t>
            </a:fld>
            <a:endParaRPr lang="en-US" altLang="en-US"/>
          </a:p>
        </p:txBody>
      </p:sp>
      <p:sp>
        <p:nvSpPr>
          <p:cNvPr id="5" name="Footer Placeholder 4"/>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98772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FC38911C-7949-410E-8189-AD124DF8107C}" type="slidenum">
              <a:rPr lang="en-US" altLang="en-US"/>
              <a:pPr>
                <a:spcBef>
                  <a:spcPct val="0"/>
                </a:spcBef>
              </a:pPr>
              <a:t>6</a:t>
            </a:fld>
            <a:endParaRPr lang="en-US" altLang="en-US"/>
          </a:p>
        </p:txBody>
      </p:sp>
      <p:sp>
        <p:nvSpPr>
          <p:cNvPr id="26627"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None/>
            </a:pPr>
            <a:r>
              <a:rPr lang="en-US" altLang="en-US" b="1" dirty="0"/>
              <a:t>Most sites never see Railroad Retirement forms, but topic can be on the test.</a:t>
            </a:r>
          </a:p>
          <a:p>
            <a:pPr eaLnBrk="1" hangingPunct="1">
              <a:buNone/>
            </a:pPr>
            <a:r>
              <a:rPr lang="en-US" altLang="en-US" b="1" dirty="0"/>
              <a:t>All counselors should be aware that Railroad Retirement is a special and different than normal 1099-R income. </a:t>
            </a:r>
          </a:p>
          <a:p>
            <a:pPr eaLnBrk="1" hangingPunct="1">
              <a:buNone/>
            </a:pPr>
            <a:r>
              <a:rPr lang="en-US" altLang="en-US" b="1" dirty="0"/>
              <a:t>Some sites have many Railroad Retirees.</a:t>
            </a:r>
          </a:p>
        </p:txBody>
      </p:sp>
      <p:sp>
        <p:nvSpPr>
          <p:cNvPr id="2" name="Footer Placeholder 1"/>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3" name="Date Placeholder 2"/>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4" name="Header Placeholder 3"/>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253712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E068CE98-BC77-488B-9C92-6C896FF304D4}" type="slidenum">
              <a:rPr lang="en-US" altLang="en-US"/>
              <a:pPr>
                <a:spcBef>
                  <a:spcPct val="0"/>
                </a:spcBef>
              </a:pPr>
              <a:t>7</a:t>
            </a:fld>
            <a:endParaRPr lang="en-US" altLang="en-US"/>
          </a:p>
        </p:txBody>
      </p:sp>
      <p:sp>
        <p:nvSpPr>
          <p:cNvPr id="28675"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Click 1 – Box 5 Net Social Security Equivalent Benefit to be entered on SSA-1099 input screen.</a:t>
            </a:r>
          </a:p>
          <a:p>
            <a:pPr eaLnBrk="1" hangingPunct="1"/>
            <a:r>
              <a:rPr lang="en-US" altLang="en-US" b="1" dirty="0"/>
              <a:t>Click 2 – Box 11 – Medicare Premium total.</a:t>
            </a:r>
          </a:p>
          <a:p>
            <a:pPr eaLnBrk="1" hangingPunct="1"/>
            <a:r>
              <a:rPr lang="en-US" altLang="en-US" b="1" dirty="0"/>
              <a:t>Click 3 – Box 10 – Federal Income Tax Withheld.</a:t>
            </a:r>
          </a:p>
          <a:p>
            <a:pPr eaLnBrk="1" hangingPunct="1"/>
            <a:r>
              <a:rPr lang="en-US" altLang="en-US" b="1" dirty="0"/>
              <a:t>Railroad retirement form is green;</a:t>
            </a:r>
            <a:r>
              <a:rPr lang="en-US" altLang="en-US" b="1" baseline="0" dirty="0"/>
              <a:t> Social Security equivalent is BLUE</a:t>
            </a:r>
            <a:endParaRPr lang="en-US" altLang="en-US" b="1" dirty="0"/>
          </a:p>
          <a:p>
            <a:pPr eaLnBrk="1" hangingPunct="1">
              <a:buNone/>
            </a:pPr>
            <a:r>
              <a:rPr lang="en-US" altLang="en-US" b="1" dirty="0"/>
              <a:t>	</a:t>
            </a:r>
          </a:p>
        </p:txBody>
      </p:sp>
      <p:sp>
        <p:nvSpPr>
          <p:cNvPr id="2" name="Footer Placeholder 1"/>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3" name="Date Placeholder 2"/>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4" name="Header Placeholder 3"/>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171515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FC38911C-7949-410E-8189-AD124DF8107C}" type="slidenum">
              <a:rPr lang="en-US" altLang="en-US"/>
              <a:pPr>
                <a:spcBef>
                  <a:spcPct val="0"/>
                </a:spcBef>
              </a:pPr>
              <a:t>8</a:t>
            </a:fld>
            <a:endParaRPr lang="en-US" altLang="en-US"/>
          </a:p>
        </p:txBody>
      </p:sp>
      <p:sp>
        <p:nvSpPr>
          <p:cNvPr id="26627"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None/>
            </a:pPr>
            <a:r>
              <a:rPr lang="en-US" altLang="en-US" b="1" dirty="0"/>
              <a:t>Most sites never see Railroad Retirement forms, but topic can be on the test.</a:t>
            </a:r>
          </a:p>
          <a:p>
            <a:pPr eaLnBrk="1" hangingPunct="1">
              <a:buNone/>
            </a:pPr>
            <a:r>
              <a:rPr lang="en-US" altLang="en-US" b="1" dirty="0"/>
              <a:t>All counselors should be aware that Railroad Retirement is a special and different than normal 1099-R income. </a:t>
            </a:r>
          </a:p>
          <a:p>
            <a:pPr eaLnBrk="1" hangingPunct="1">
              <a:buNone/>
            </a:pPr>
            <a:r>
              <a:rPr lang="en-US" altLang="en-US" b="1" dirty="0"/>
              <a:t>Some sites have many Railroad Retirees.</a:t>
            </a:r>
          </a:p>
        </p:txBody>
      </p:sp>
      <p:sp>
        <p:nvSpPr>
          <p:cNvPr id="2" name="Footer Placeholder 1"/>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3" name="Date Placeholder 2"/>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4" name="Header Placeholder 3"/>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938283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Lump-sum</a:t>
            </a:r>
            <a:r>
              <a:rPr lang="en-US" altLang="en-US" baseline="0" dirty="0"/>
              <a:t> worksheet comprehensive lesson next section</a:t>
            </a:r>
            <a:endParaRPr lang="en-US" altLang="en-US" dirty="0"/>
          </a:p>
        </p:txBody>
      </p:sp>
      <p:sp>
        <p:nvSpPr>
          <p:cNvPr id="4" name="Footer Placeholder 3"/>
          <p:cNvSpPr>
            <a:spLocks noGrp="1"/>
          </p:cNvSpPr>
          <p:nvPr>
            <p:ph type="ftr" sz="quarter" idx="4"/>
          </p:nvPr>
        </p:nvSpPr>
        <p:spPr>
          <a:xfrm>
            <a:off x="0" y="8685213"/>
            <a:ext cx="2971800" cy="458787"/>
          </a:xfrm>
          <a:prstGeom prst="rect">
            <a:avLst/>
          </a:prstGeom>
        </p:spPr>
        <p:txBody>
          <a:bodyPr/>
          <a:lstStyle/>
          <a:p>
            <a:pPr>
              <a:defRPr/>
            </a:pPr>
            <a:endParaRPr lang="en-US"/>
          </a:p>
        </p:txBody>
      </p:sp>
      <p:sp>
        <p:nvSpPr>
          <p:cNvPr id="37893" name="Slide Number Placeholder 4"/>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4824" indent="-289217">
              <a:spcBef>
                <a:spcPct val="30000"/>
              </a:spcBef>
              <a:defRPr sz="1200">
                <a:solidFill>
                  <a:schemeClr val="tx1"/>
                </a:solidFill>
                <a:latin typeface="Calibri" pitchFamily="34" charset="0"/>
              </a:defRPr>
            </a:lvl2pPr>
            <a:lvl3pPr marL="1160045" indent="-232009">
              <a:spcBef>
                <a:spcPct val="30000"/>
              </a:spcBef>
              <a:defRPr sz="1200">
                <a:solidFill>
                  <a:schemeClr val="tx1"/>
                </a:solidFill>
                <a:latin typeface="Calibri" pitchFamily="34" charset="0"/>
              </a:defRPr>
            </a:lvl3pPr>
            <a:lvl4pPr marL="1625652" indent="-232009">
              <a:spcBef>
                <a:spcPct val="30000"/>
              </a:spcBef>
              <a:defRPr sz="1200">
                <a:solidFill>
                  <a:schemeClr val="tx1"/>
                </a:solidFill>
                <a:latin typeface="Calibri" pitchFamily="34" charset="0"/>
              </a:defRPr>
            </a:lvl4pPr>
            <a:lvl5pPr marL="2089671" indent="-232009">
              <a:spcBef>
                <a:spcPct val="30000"/>
              </a:spcBef>
              <a:defRPr sz="1200">
                <a:solidFill>
                  <a:schemeClr val="tx1"/>
                </a:solidFill>
                <a:latin typeface="Calibri" pitchFamily="34" charset="0"/>
              </a:defRPr>
            </a:lvl5pPr>
            <a:lvl6pPr marL="2547332" indent="-232009" eaLnBrk="0" fontAlgn="base" hangingPunct="0">
              <a:spcBef>
                <a:spcPct val="30000"/>
              </a:spcBef>
              <a:spcAft>
                <a:spcPct val="0"/>
              </a:spcAft>
              <a:defRPr sz="1200">
                <a:solidFill>
                  <a:schemeClr val="tx1"/>
                </a:solidFill>
                <a:latin typeface="Calibri" pitchFamily="34" charset="0"/>
              </a:defRPr>
            </a:lvl6pPr>
            <a:lvl7pPr marL="3004994" indent="-232009" eaLnBrk="0" fontAlgn="base" hangingPunct="0">
              <a:spcBef>
                <a:spcPct val="30000"/>
              </a:spcBef>
              <a:spcAft>
                <a:spcPct val="0"/>
              </a:spcAft>
              <a:defRPr sz="1200">
                <a:solidFill>
                  <a:schemeClr val="tx1"/>
                </a:solidFill>
                <a:latin typeface="Calibri" pitchFamily="34" charset="0"/>
              </a:defRPr>
            </a:lvl7pPr>
            <a:lvl8pPr marL="3462656" indent="-232009" eaLnBrk="0" fontAlgn="base" hangingPunct="0">
              <a:spcBef>
                <a:spcPct val="30000"/>
              </a:spcBef>
              <a:spcAft>
                <a:spcPct val="0"/>
              </a:spcAft>
              <a:defRPr sz="1200">
                <a:solidFill>
                  <a:schemeClr val="tx1"/>
                </a:solidFill>
                <a:latin typeface="Calibri" pitchFamily="34" charset="0"/>
              </a:defRPr>
            </a:lvl8pPr>
            <a:lvl9pPr marL="3920317" indent="-232009" eaLnBrk="0" fontAlgn="base" hangingPunct="0">
              <a:spcBef>
                <a:spcPct val="30000"/>
              </a:spcBef>
              <a:spcAft>
                <a:spcPct val="0"/>
              </a:spcAft>
              <a:defRPr sz="1200">
                <a:solidFill>
                  <a:schemeClr val="tx1"/>
                </a:solidFill>
                <a:latin typeface="Calibri" pitchFamily="34" charset="0"/>
              </a:defRPr>
            </a:lvl9pPr>
          </a:lstStyle>
          <a:p>
            <a:pPr>
              <a:spcBef>
                <a:spcPct val="0"/>
              </a:spcBef>
            </a:pPr>
            <a:fld id="{7C510307-CB39-4065-A426-4E1A9B55A31F}" type="slidenum">
              <a:rPr lang="en-US" altLang="en-US"/>
              <a:pPr>
                <a:spcBef>
                  <a:spcPct val="0"/>
                </a:spcBef>
              </a:pPr>
              <a:t>9</a:t>
            </a:fld>
            <a:endParaRPr lang="en-US" altLang="en-US"/>
          </a:p>
        </p:txBody>
      </p:sp>
      <p:sp>
        <p:nvSpPr>
          <p:cNvPr id="2" name="Date Placeholder 1"/>
          <p:cNvSpPr>
            <a:spLocks noGrp="1"/>
          </p:cNvSpPr>
          <p:nvPr>
            <p:ph type="dt" idx="10"/>
          </p:nvPr>
        </p:nvSpPr>
        <p:spPr>
          <a:xfrm>
            <a:off x="3884613" y="0"/>
            <a:ext cx="2971800" cy="458788"/>
          </a:xfrm>
          <a:prstGeom prst="rect">
            <a:avLst/>
          </a:prstGeom>
        </p:spPr>
        <p:txBody>
          <a:bodyPr/>
          <a:lstStyle/>
          <a:p>
            <a:pPr>
              <a:defRPr/>
            </a:pPr>
            <a:endParaRPr lang="en-US" altLang="en-US"/>
          </a:p>
        </p:txBody>
      </p:sp>
      <p:sp>
        <p:nvSpPr>
          <p:cNvPr id="3" name="Header Placeholder 2"/>
          <p:cNvSpPr>
            <a:spLocks noGrp="1"/>
          </p:cNvSpPr>
          <p:nvPr>
            <p:ph type="hdr" sz="quarter" idx="11"/>
          </p:nvPr>
        </p:nvSpPr>
        <p:spPr>
          <a:xfrm>
            <a:off x="0" y="0"/>
            <a:ext cx="2971800" cy="458788"/>
          </a:xfrm>
          <a:prstGeom prst="rect">
            <a:avLst/>
          </a:prstGeom>
        </p:spPr>
        <p:txBody>
          <a:bodyPr/>
          <a:lstStyle/>
          <a:p>
            <a:pPr>
              <a:defRPr/>
            </a:pPr>
            <a:endParaRPr lang="en-US"/>
          </a:p>
        </p:txBody>
      </p:sp>
    </p:spTree>
    <p:extLst>
      <p:ext uri="{BB962C8B-B14F-4D97-AF65-F5344CB8AC3E}">
        <p14:creationId xmlns:p14="http://schemas.microsoft.com/office/powerpoint/2010/main" val="14502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9144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 name="Rectangle 6"/>
          <p:cNvSpPr/>
          <p:nvPr/>
        </p:nvSpPr>
        <p:spPr>
          <a:xfrm>
            <a:off x="2" y="1218977"/>
            <a:ext cx="6599583"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p:nvPr>
        </p:nvSpPr>
        <p:spPr>
          <a:xfrm>
            <a:off x="687377" y="3697342"/>
            <a:ext cx="5224830" cy="1112839"/>
          </a:xfrm>
          <a:prstGeom prst="rect">
            <a:avLst/>
          </a:prstGeom>
        </p:spPr>
        <p:txBody>
          <a:bodyPr anchor="ctr">
            <a:noAutofit/>
          </a:bodyPr>
          <a:lstStyle>
            <a:lvl1pPr marL="0" indent="0" algn="ctr">
              <a:spcBef>
                <a:spcPts val="0"/>
              </a:spcBef>
              <a:buNone/>
              <a:defRPr sz="1800">
                <a:solidFill>
                  <a:schemeClr val="bg1"/>
                </a:solidFill>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2" y="5056023"/>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p:cNvSpPr/>
          <p:nvPr/>
        </p:nvSpPr>
        <p:spPr>
          <a:xfrm>
            <a:off x="2" y="5056022"/>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Title 5"/>
          <p:cNvSpPr>
            <a:spLocks noGrp="1"/>
          </p:cNvSpPr>
          <p:nvPr>
            <p:ph type="title"/>
          </p:nvPr>
        </p:nvSpPr>
        <p:spPr>
          <a:xfrm>
            <a:off x="685842" y="1875512"/>
            <a:ext cx="5227900" cy="1219200"/>
          </a:xfrm>
        </p:spPr>
        <p:txBody>
          <a:bodyPr>
            <a:noAutofit/>
          </a:bodyPr>
          <a:lstStyle>
            <a:lvl1pPr algn="ctr">
              <a:defRPr sz="2475"/>
            </a:lvl1pPr>
          </a:lstStyle>
          <a:p>
            <a:r>
              <a:rPr lang="en-US"/>
              <a:t>Click to edit Master title style</a:t>
            </a:r>
            <a:endParaRPr lang="en-US" dirty="0"/>
          </a:p>
        </p:txBody>
      </p:sp>
      <p:sp>
        <p:nvSpPr>
          <p:cNvPr id="9" name="Rectangle 8"/>
          <p:cNvSpPr/>
          <p:nvPr/>
        </p:nvSpPr>
        <p:spPr>
          <a:xfrm>
            <a:off x="1" y="5080555"/>
            <a:ext cx="660196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1" name="Date Placeholder 3">
            <a:extLst>
              <a:ext uri="{FF2B5EF4-FFF2-40B4-BE49-F238E27FC236}">
                <a16:creationId xmlns:a16="http://schemas.microsoft.com/office/drawing/2014/main" id="{325D16B6-152B-4FDE-BF54-4398ECB14290}"/>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2" name="Footer Placeholder 4">
            <a:extLst>
              <a:ext uri="{FF2B5EF4-FFF2-40B4-BE49-F238E27FC236}">
                <a16:creationId xmlns:a16="http://schemas.microsoft.com/office/drawing/2014/main" id="{534A7236-1F7D-4C44-9FB2-218DB8E05CA8}"/>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3" name="Slide Number Placeholder 5">
            <a:extLst>
              <a:ext uri="{FF2B5EF4-FFF2-40B4-BE49-F238E27FC236}">
                <a16:creationId xmlns:a16="http://schemas.microsoft.com/office/drawing/2014/main" id="{50BAE30B-22A1-41E6-98B6-04A1B88E0F68}"/>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46209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6" name="Text Placeholder 5"/>
          <p:cNvSpPr>
            <a:spLocks noGrp="1"/>
          </p:cNvSpPr>
          <p:nvPr>
            <p:ph type="body" sz="quarter" idx="15"/>
          </p:nvPr>
        </p:nvSpPr>
        <p:spPr>
          <a:xfrm>
            <a:off x="962025"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4797029"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574646"/>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1535117"/>
            <a:ext cx="3497580" cy="639763"/>
          </a:xfrm>
          <a:prstGeom prst="rect">
            <a:avLst/>
          </a:prstGeom>
        </p:spPr>
        <p:txBody>
          <a:bodyPr anchor="b"/>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5" name="Text Placeholder 4"/>
          <p:cNvSpPr>
            <a:spLocks noGrp="1"/>
          </p:cNvSpPr>
          <p:nvPr>
            <p:ph type="body" sz="quarter" idx="3"/>
          </p:nvPr>
        </p:nvSpPr>
        <p:spPr>
          <a:xfrm>
            <a:off x="4806462" y="1535117"/>
            <a:ext cx="3497580" cy="639763"/>
          </a:xfrm>
          <a:prstGeom prst="rect">
            <a:avLst/>
          </a:prstGeom>
        </p:spPr>
        <p:txBody>
          <a:bodyPr anchor="b">
            <a:noAutofit/>
          </a:bodyPr>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11-27-2019 v1a</a:t>
            </a:r>
          </a:p>
        </p:txBody>
      </p:sp>
      <p:sp>
        <p:nvSpPr>
          <p:cNvPr id="8" name="Footer Placeholder 7"/>
          <p:cNvSpPr>
            <a:spLocks noGrp="1"/>
          </p:cNvSpPr>
          <p:nvPr>
            <p:ph type="ftr" sz="quarter" idx="11"/>
          </p:nvPr>
        </p:nvSpPr>
        <p:spPr/>
        <p:txBody>
          <a:bodyPr/>
          <a:lstStyle/>
          <a:p>
            <a:r>
              <a:rPr lang="en-US"/>
              <a:t>NTTC Training ala NJ – TY2019</a:t>
            </a:r>
          </a:p>
        </p:txBody>
      </p:sp>
      <p:sp>
        <p:nvSpPr>
          <p:cNvPr id="9" name="Slide Number Placeholder 8"/>
          <p:cNvSpPr>
            <a:spLocks noGrp="1"/>
          </p:cNvSpPr>
          <p:nvPr>
            <p:ph type="sldNum" sz="quarter" idx="12"/>
          </p:nvPr>
        </p:nvSpPr>
        <p:spPr/>
        <p:txBody>
          <a:bodyPr/>
          <a:lstStyle/>
          <a:p>
            <a:fld id="{F56DB09B-2E1E-48D6-BF38-233787F9BAB1}" type="slidenum">
              <a:rPr lang="en-US" smtClean="0"/>
              <a:t>‹#›</a:t>
            </a:fld>
            <a:endParaRPr lang="en-US"/>
          </a:p>
        </p:txBody>
      </p:sp>
      <p:sp>
        <p:nvSpPr>
          <p:cNvPr id="10" name="Text Placeholder 9"/>
          <p:cNvSpPr>
            <a:spLocks noGrp="1"/>
          </p:cNvSpPr>
          <p:nvPr>
            <p:ph type="body" sz="quarter" idx="13"/>
          </p:nvPr>
        </p:nvSpPr>
        <p:spPr>
          <a:xfrm>
            <a:off x="952501" y="2174878"/>
            <a:ext cx="3498056"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4806462" y="2174878"/>
            <a:ext cx="3497580"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35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959125" y="1761437"/>
            <a:ext cx="73152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958850" y="4108451"/>
            <a:ext cx="7315200" cy="1780116"/>
          </a:xfrm>
        </p:spPr>
        <p:txBody>
          <a:bodyPr/>
          <a:lstStyle/>
          <a:p>
            <a:pPr lvl="0"/>
            <a:r>
              <a:rPr lang="en-US"/>
              <a:t>Click to edit Master text styles</a:t>
            </a:r>
          </a:p>
          <a:p>
            <a:pPr lvl="1"/>
            <a:r>
              <a:rPr lang="en-US"/>
              <a:t>Second level</a:t>
            </a:r>
          </a:p>
        </p:txBody>
      </p:sp>
      <p:sp>
        <p:nvSpPr>
          <p:cNvPr id="14" name="Date Placeholder 3">
            <a:extLst>
              <a:ext uri="{FF2B5EF4-FFF2-40B4-BE49-F238E27FC236}">
                <a16:creationId xmlns:a16="http://schemas.microsoft.com/office/drawing/2014/main" id="{3FEE0182-5E6E-47B8-86E9-CC065BBEA7B7}"/>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5" name="Footer Placeholder 4">
            <a:extLst>
              <a:ext uri="{FF2B5EF4-FFF2-40B4-BE49-F238E27FC236}">
                <a16:creationId xmlns:a16="http://schemas.microsoft.com/office/drawing/2014/main" id="{D13BC5E4-D997-4149-8D6E-66A51B9900CE}"/>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6" name="Slide Number Placeholder 5">
            <a:extLst>
              <a:ext uri="{FF2B5EF4-FFF2-40B4-BE49-F238E27FC236}">
                <a16:creationId xmlns:a16="http://schemas.microsoft.com/office/drawing/2014/main" id="{FA6B5DDA-0C49-44A9-B553-0066B756A88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318440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13692094"/>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Rectangle 5"/>
          <p:cNvSpPr/>
          <p:nvPr/>
        </p:nvSpPr>
        <p:spPr>
          <a:xfrm>
            <a:off x="0" y="-17670"/>
            <a:ext cx="9144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1154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a:xfrm>
            <a:off x="974207" y="6265308"/>
            <a:ext cx="388559" cy="365125"/>
          </a:xfrm>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6" name="Rectangle 5"/>
          <p:cNvSpPr/>
          <p:nvPr/>
        </p:nvSpPr>
        <p:spPr>
          <a:xfrm>
            <a:off x="0" y="-17670"/>
            <a:ext cx="9144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7" name="Rectangle 6"/>
          <p:cNvSpPr/>
          <p:nvPr/>
        </p:nvSpPr>
        <p:spPr>
          <a:xfrm rot="16200000">
            <a:off x="-2980942" y="2962964"/>
            <a:ext cx="6876288" cy="9144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solidFill>
                <a:schemeClr val="bg1"/>
              </a:solidFill>
              <a:latin typeface="+mj-lt"/>
            </a:endParaRPr>
          </a:p>
        </p:txBody>
      </p:sp>
      <p:sp>
        <p:nvSpPr>
          <p:cNvPr id="8" name="Title Placeholder 1"/>
          <p:cNvSpPr>
            <a:spLocks noGrp="1"/>
          </p:cNvSpPr>
          <p:nvPr>
            <p:ph type="title"/>
          </p:nvPr>
        </p:nvSpPr>
        <p:spPr>
          <a:xfrm rot="16200000">
            <a:off x="-2407918" y="2421255"/>
            <a:ext cx="573024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38861" y="6132291"/>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10" name="Rectangle 9"/>
          <p:cNvSpPr/>
          <p:nvPr/>
        </p:nvSpPr>
        <p:spPr>
          <a:xfrm rot="5400000">
            <a:off x="-2493840" y="3390266"/>
            <a:ext cx="6876288" cy="59800"/>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52821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7B75-102F-4897-A41E-3DF7610E9FEC}"/>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B232B2-EE7C-4A1B-BC5F-03285CE66DE0}"/>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076F7-3D4D-454D-8424-FDAD28D9DF50}"/>
              </a:ext>
            </a:extLst>
          </p:cNvPr>
          <p:cNvSpPr>
            <a:spLocks noGrp="1"/>
          </p:cNvSpPr>
          <p:nvPr>
            <p:ph type="dt" sz="half" idx="10"/>
          </p:nvPr>
        </p:nvSpPr>
        <p:spPr/>
        <p:txBody>
          <a:bodyPr/>
          <a:lstStyle/>
          <a:p>
            <a:r>
              <a:rPr lang="en-US"/>
              <a:t>11-27-2019 v1a</a:t>
            </a:r>
          </a:p>
        </p:txBody>
      </p:sp>
      <p:sp>
        <p:nvSpPr>
          <p:cNvPr id="5" name="Footer Placeholder 4">
            <a:extLst>
              <a:ext uri="{FF2B5EF4-FFF2-40B4-BE49-F238E27FC236}">
                <a16:creationId xmlns:a16="http://schemas.microsoft.com/office/drawing/2014/main" id="{7103F955-D78F-4772-A1DE-BF38DC5282EF}"/>
              </a:ext>
            </a:extLst>
          </p:cNvPr>
          <p:cNvSpPr>
            <a:spLocks noGrp="1"/>
          </p:cNvSpPr>
          <p:nvPr>
            <p:ph type="ftr" sz="quarter" idx="11"/>
          </p:nvPr>
        </p:nvSpPr>
        <p:spPr/>
        <p:txBody>
          <a:bodyPr/>
          <a:lstStyle/>
          <a:p>
            <a:r>
              <a:rPr lang="en-US"/>
              <a:t>NTTC Training ala NJ – TY2019</a:t>
            </a:r>
          </a:p>
        </p:txBody>
      </p:sp>
      <p:sp>
        <p:nvSpPr>
          <p:cNvPr id="6" name="Slide Number Placeholder 5">
            <a:extLst>
              <a:ext uri="{FF2B5EF4-FFF2-40B4-BE49-F238E27FC236}">
                <a16:creationId xmlns:a16="http://schemas.microsoft.com/office/drawing/2014/main" id="{DE8C395E-AA13-4E51-9903-FDDCDED2F64F}"/>
              </a:ext>
            </a:extLst>
          </p:cNvPr>
          <p:cNvSpPr>
            <a:spLocks noGrp="1"/>
          </p:cNvSpPr>
          <p:nvPr>
            <p:ph type="sldNum" sz="quarter" idx="12"/>
          </p:nvPr>
        </p:nvSpPr>
        <p:spPr/>
        <p:txBody>
          <a:bodyPr/>
          <a:lstStyle/>
          <a:p>
            <a:fld id="{F56DB09B-2E1E-48D6-BF38-233787F9BAB1}" type="slidenum">
              <a:rPr lang="en-US" smtClean="0"/>
              <a:t>‹#›</a:t>
            </a:fld>
            <a:endParaRPr lang="en-US"/>
          </a:p>
        </p:txBody>
      </p:sp>
    </p:spTree>
    <p:extLst>
      <p:ext uri="{BB962C8B-B14F-4D97-AF65-F5344CB8AC3E}">
        <p14:creationId xmlns:p14="http://schemas.microsoft.com/office/powerpoint/2010/main" val="39353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458516" indent="-170260">
              <a:defRPr/>
            </a:lvl4pPr>
            <a:lvl5pPr marL="1797844" indent="-17026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73A09A5A-A9C0-4CD2-A868-78EA44F396D3}"/>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7" name="Footer Placeholder 4">
            <a:extLst>
              <a:ext uri="{FF2B5EF4-FFF2-40B4-BE49-F238E27FC236}">
                <a16:creationId xmlns:a16="http://schemas.microsoft.com/office/drawing/2014/main" id="{B0217534-7AEE-4CA5-B103-1415BD776EBA}"/>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8" name="Slide Number Placeholder 5">
            <a:extLst>
              <a:ext uri="{FF2B5EF4-FFF2-40B4-BE49-F238E27FC236}">
                <a16:creationId xmlns:a16="http://schemas.microsoft.com/office/drawing/2014/main" id="{E8D0076E-6785-4AB7-AF92-E035913FD33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219549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5" name="Footer Placeholder 4"/>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6" name="Slide Number Placeholder 5"/>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pic>
        <p:nvPicPr>
          <p:cNvPr id="7" name="Picture 6"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4" name="Text Placeholder 13"/>
          <p:cNvSpPr>
            <a:spLocks noGrp="1"/>
          </p:cNvSpPr>
          <p:nvPr>
            <p:ph type="body" idx="1"/>
          </p:nvPr>
        </p:nvSpPr>
        <p:spPr>
          <a:xfrm>
            <a:off x="959125" y="1761433"/>
            <a:ext cx="73152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9144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chemeClr val="bg1"/>
              </a:solidFill>
              <a:latin typeface="+mj-lt"/>
            </a:endParaRPr>
          </a:p>
        </p:txBody>
      </p:sp>
      <p:sp>
        <p:nvSpPr>
          <p:cNvPr id="2" name="Title Placeholder 1"/>
          <p:cNvSpPr>
            <a:spLocks noGrp="1"/>
          </p:cNvSpPr>
          <p:nvPr>
            <p:ph type="title"/>
          </p:nvPr>
        </p:nvSpPr>
        <p:spPr>
          <a:xfrm>
            <a:off x="800104" y="28835"/>
            <a:ext cx="731354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9"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2" name="Rectangle 11"/>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p:cNvSpPr/>
          <p:nvPr/>
        </p:nvSpPr>
        <p:spPr>
          <a:xfrm>
            <a:off x="0" y="1182574"/>
            <a:ext cx="9144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412009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257169" rtl="0" eaLnBrk="1" latinLnBrk="0" hangingPunct="1">
        <a:spcBef>
          <a:spcPct val="0"/>
        </a:spcBef>
        <a:buNone/>
        <a:defRPr sz="2250" b="1" kern="1200">
          <a:solidFill>
            <a:schemeClr val="bg1"/>
          </a:solidFill>
          <a:latin typeface="+mj-lt"/>
          <a:ea typeface="+mj-ea"/>
          <a:cs typeface="+mj-cs"/>
        </a:defRPr>
      </a:lvl1pPr>
    </p:titleStyle>
    <p:bodyStyle>
      <a:lvl1pPr marL="191989" indent="-191989" algn="l" defTabSz="257169" rtl="0" eaLnBrk="1" latinLnBrk="0" hangingPunct="1">
        <a:spcBef>
          <a:spcPts val="1013"/>
        </a:spcBef>
        <a:buClr>
          <a:srgbClr val="CF2124"/>
        </a:buClr>
        <a:buSzPct val="70000"/>
        <a:buFont typeface="Wingdings" panose="05000000000000000000" pitchFamily="2" charset="2"/>
        <a:buChar char=""/>
        <a:defRPr sz="1800" kern="1200">
          <a:solidFill>
            <a:schemeClr val="tx1"/>
          </a:solidFill>
          <a:latin typeface="+mn-lt"/>
          <a:ea typeface="+mn-ea"/>
          <a:cs typeface="+mn-cs"/>
        </a:defRPr>
      </a:lvl1pPr>
      <a:lvl2pPr marL="514350" indent="-190203" algn="l" defTabSz="257169" rtl="0" eaLnBrk="1" latinLnBrk="0" hangingPunct="1">
        <a:spcBef>
          <a:spcPts val="506"/>
        </a:spcBef>
        <a:buClr>
          <a:srgbClr val="CF2124"/>
        </a:buClr>
        <a:buSzPct val="110000"/>
        <a:buFont typeface="Calibri" panose="020F0502020204030204" pitchFamily="34" charset="0"/>
        <a:buChar char="─"/>
        <a:tabLst/>
        <a:defRPr sz="1575" kern="1200">
          <a:solidFill>
            <a:schemeClr val="tx1"/>
          </a:solidFill>
          <a:latin typeface="+mn-lt"/>
          <a:ea typeface="+mn-ea"/>
          <a:cs typeface="+mn-cs"/>
        </a:defRPr>
      </a:lvl2pPr>
      <a:lvl3pPr marL="803672" indent="-160735" algn="l" defTabSz="257169" rtl="0" eaLnBrk="1" latinLnBrk="0" hangingPunct="1">
        <a:spcBef>
          <a:spcPts val="338"/>
        </a:spcBef>
        <a:buClr>
          <a:srgbClr val="55493F"/>
        </a:buClr>
        <a:buSzPct val="110000"/>
        <a:buFont typeface="Arial"/>
        <a:buChar char="•"/>
        <a:tabLst/>
        <a:defRPr sz="1350" kern="1200">
          <a:solidFill>
            <a:schemeClr val="tx1"/>
          </a:solidFill>
          <a:latin typeface="+mn-lt"/>
          <a:ea typeface="+mn-ea"/>
          <a:cs typeface="+mn-cs"/>
        </a:defRPr>
      </a:lvl3pPr>
      <a:lvl4pPr marL="900090" indent="-128585" algn="l" defTabSz="257169" rtl="0" eaLnBrk="1" latinLnBrk="0" hangingPunct="1">
        <a:spcBef>
          <a:spcPct val="20000"/>
        </a:spcBef>
        <a:buFont typeface="Arial"/>
        <a:buChar char="–"/>
        <a:defRPr sz="1125" kern="1200">
          <a:solidFill>
            <a:schemeClr val="tx1"/>
          </a:solidFill>
          <a:latin typeface="+mn-lt"/>
          <a:ea typeface="+mn-ea"/>
          <a:cs typeface="+mn-cs"/>
        </a:defRPr>
      </a:lvl4pPr>
      <a:lvl5pPr marL="1157258" indent="-128585" algn="l" defTabSz="257169" rtl="0" eaLnBrk="1" latinLnBrk="0" hangingPunct="1">
        <a:spcBef>
          <a:spcPct val="20000"/>
        </a:spcBef>
        <a:buFont typeface="Arial"/>
        <a:buChar char="»"/>
        <a:defRPr sz="1125" kern="1200">
          <a:solidFill>
            <a:schemeClr val="tx1"/>
          </a:solidFill>
          <a:latin typeface="+mn-lt"/>
          <a:ea typeface="+mn-ea"/>
          <a:cs typeface="+mn-cs"/>
        </a:defRPr>
      </a:lvl5pPr>
      <a:lvl6pPr marL="1414427" indent="-128585" algn="l" defTabSz="257169"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9"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9" rtl="0" eaLnBrk="1" latinLnBrk="0" hangingPunct="1">
        <a:spcBef>
          <a:spcPct val="20000"/>
        </a:spcBef>
        <a:buFont typeface="Arial"/>
        <a:buChar char="•"/>
        <a:defRPr sz="1125" kern="1200">
          <a:solidFill>
            <a:schemeClr val="tx1"/>
          </a:solidFill>
          <a:latin typeface="+mn-lt"/>
          <a:ea typeface="+mn-ea"/>
          <a:cs typeface="+mn-cs"/>
        </a:defRPr>
      </a:lvl8pPr>
      <a:lvl9pPr marL="2185933" indent="-128585" algn="l" defTabSz="25716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9" rtl="0" eaLnBrk="1" latinLnBrk="0" hangingPunct="1">
        <a:defRPr sz="1013" kern="1200">
          <a:solidFill>
            <a:schemeClr val="tx1"/>
          </a:solidFill>
          <a:latin typeface="+mn-lt"/>
          <a:ea typeface="+mn-ea"/>
          <a:cs typeface="+mn-cs"/>
        </a:defRPr>
      </a:lvl1pPr>
      <a:lvl2pPr marL="257169" algn="l" defTabSz="257169" rtl="0" eaLnBrk="1" latinLnBrk="0" hangingPunct="1">
        <a:defRPr sz="1013" kern="1200">
          <a:solidFill>
            <a:schemeClr val="tx1"/>
          </a:solidFill>
          <a:latin typeface="+mn-lt"/>
          <a:ea typeface="+mn-ea"/>
          <a:cs typeface="+mn-cs"/>
        </a:defRPr>
      </a:lvl2pPr>
      <a:lvl3pPr marL="514338" algn="l" defTabSz="257169" rtl="0" eaLnBrk="1" latinLnBrk="0" hangingPunct="1">
        <a:defRPr sz="1013" kern="1200">
          <a:solidFill>
            <a:schemeClr val="tx1"/>
          </a:solidFill>
          <a:latin typeface="+mn-lt"/>
          <a:ea typeface="+mn-ea"/>
          <a:cs typeface="+mn-cs"/>
        </a:defRPr>
      </a:lvl3pPr>
      <a:lvl4pPr marL="771506" algn="l" defTabSz="257169" rtl="0" eaLnBrk="1" latinLnBrk="0" hangingPunct="1">
        <a:defRPr sz="1013" kern="1200">
          <a:solidFill>
            <a:schemeClr val="tx1"/>
          </a:solidFill>
          <a:latin typeface="+mn-lt"/>
          <a:ea typeface="+mn-ea"/>
          <a:cs typeface="+mn-cs"/>
        </a:defRPr>
      </a:lvl4pPr>
      <a:lvl5pPr marL="1028675" algn="l" defTabSz="257169" rtl="0" eaLnBrk="1" latinLnBrk="0" hangingPunct="1">
        <a:defRPr sz="1013" kern="1200">
          <a:solidFill>
            <a:schemeClr val="tx1"/>
          </a:solidFill>
          <a:latin typeface="+mn-lt"/>
          <a:ea typeface="+mn-ea"/>
          <a:cs typeface="+mn-cs"/>
        </a:defRPr>
      </a:lvl5pPr>
      <a:lvl6pPr marL="1285843" algn="l" defTabSz="257169" rtl="0" eaLnBrk="1" latinLnBrk="0" hangingPunct="1">
        <a:defRPr sz="1013" kern="1200">
          <a:solidFill>
            <a:schemeClr val="tx1"/>
          </a:solidFill>
          <a:latin typeface="+mn-lt"/>
          <a:ea typeface="+mn-ea"/>
          <a:cs typeface="+mn-cs"/>
        </a:defRPr>
      </a:lvl6pPr>
      <a:lvl7pPr marL="1543012" algn="l" defTabSz="257169" rtl="0" eaLnBrk="1" latinLnBrk="0" hangingPunct="1">
        <a:defRPr sz="1013" kern="1200">
          <a:solidFill>
            <a:schemeClr val="tx1"/>
          </a:solidFill>
          <a:latin typeface="+mn-lt"/>
          <a:ea typeface="+mn-ea"/>
          <a:cs typeface="+mn-cs"/>
        </a:defRPr>
      </a:lvl7pPr>
      <a:lvl8pPr marL="1800180" algn="l" defTabSz="257169" rtl="0" eaLnBrk="1" latinLnBrk="0" hangingPunct="1">
        <a:defRPr sz="1013" kern="1200">
          <a:solidFill>
            <a:schemeClr val="tx1"/>
          </a:solidFill>
          <a:latin typeface="+mn-lt"/>
          <a:ea typeface="+mn-ea"/>
          <a:cs typeface="+mn-cs"/>
        </a:defRPr>
      </a:lvl8pPr>
      <a:lvl9pPr marL="2057349" algn="l" defTabSz="257169"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p:txBody>
          <a:bodyPr/>
          <a:lstStyle/>
          <a:p>
            <a:r>
              <a:rPr lang="en-US" altLang="en-US" dirty="0"/>
              <a:t>Pub 4012 – Tab D</a:t>
            </a:r>
          </a:p>
          <a:p>
            <a:r>
              <a:rPr lang="en-US" altLang="en-US" dirty="0"/>
              <a:t>Pub 4491 – Lesson 15</a:t>
            </a:r>
          </a:p>
        </p:txBody>
      </p:sp>
      <p:sp>
        <p:nvSpPr>
          <p:cNvPr id="2" name="Title 1"/>
          <p:cNvSpPr>
            <a:spLocks noGrp="1"/>
          </p:cNvSpPr>
          <p:nvPr>
            <p:ph type="title"/>
          </p:nvPr>
        </p:nvSpPr>
        <p:spPr/>
        <p:txBody>
          <a:bodyPr>
            <a:normAutofit/>
          </a:bodyPr>
          <a:lstStyle/>
          <a:p>
            <a:r>
              <a:rPr lang="en-US"/>
              <a:t>Social Security and Railroad Retirement Equivalent</a:t>
            </a:r>
            <a:endParaRPr lang="en-US" dirty="0"/>
          </a:p>
        </p:txBody>
      </p:sp>
      <p:sp>
        <p:nvSpPr>
          <p:cNvPr id="3" name="Date Placeholder 2">
            <a:extLst>
              <a:ext uri="{FF2B5EF4-FFF2-40B4-BE49-F238E27FC236}">
                <a16:creationId xmlns:a16="http://schemas.microsoft.com/office/drawing/2014/main" id="{4561CB2C-B3C8-4125-8495-43B90760C864}"/>
              </a:ext>
            </a:extLst>
          </p:cNvPr>
          <p:cNvSpPr>
            <a:spLocks noGrp="1"/>
          </p:cNvSpPr>
          <p:nvPr>
            <p:ph type="dt" sz="half" idx="2"/>
          </p:nvPr>
        </p:nvSpPr>
        <p:spPr/>
        <p:txBody>
          <a:bodyPr/>
          <a:lstStyle/>
          <a:p>
            <a:r>
              <a:rPr lang="en-US"/>
              <a:t>11-27-2019 v1a</a:t>
            </a:r>
          </a:p>
        </p:txBody>
      </p:sp>
      <p:sp>
        <p:nvSpPr>
          <p:cNvPr id="4" name="Footer Placeholder 3">
            <a:extLst>
              <a:ext uri="{FF2B5EF4-FFF2-40B4-BE49-F238E27FC236}">
                <a16:creationId xmlns:a16="http://schemas.microsoft.com/office/drawing/2014/main" id="{A350D673-AA80-4162-9F4F-F4F1795DAB92}"/>
              </a:ext>
            </a:extLst>
          </p:cNvPr>
          <p:cNvSpPr>
            <a:spLocks noGrp="1"/>
          </p:cNvSpPr>
          <p:nvPr>
            <p:ph type="ftr" sz="quarter" idx="3"/>
          </p:nvPr>
        </p:nvSpPr>
        <p:spPr/>
        <p:txBody>
          <a:bodyPr/>
          <a:lstStyle/>
          <a:p>
            <a:r>
              <a:rPr lang="en-US"/>
              <a:t>NTTC Training ala NJ – TY2019</a:t>
            </a:r>
          </a:p>
        </p:txBody>
      </p:sp>
      <p:sp>
        <p:nvSpPr>
          <p:cNvPr id="5" name="Slide Number Placeholder 4">
            <a:extLst>
              <a:ext uri="{FF2B5EF4-FFF2-40B4-BE49-F238E27FC236}">
                <a16:creationId xmlns:a16="http://schemas.microsoft.com/office/drawing/2014/main" id="{A1A05361-109C-494A-A4E1-F378D684F8E6}"/>
              </a:ext>
            </a:extLst>
          </p:cNvPr>
          <p:cNvSpPr>
            <a:spLocks noGrp="1"/>
          </p:cNvSpPr>
          <p:nvPr>
            <p:ph type="sldNum" sz="quarter" idx="4"/>
          </p:nvPr>
        </p:nvSpPr>
        <p:spPr/>
        <p:txBody>
          <a:bodyPr/>
          <a:lstStyle/>
          <a:p>
            <a:fld id="{F56DB09B-2E1E-48D6-BF38-233787F9BAB1}" type="slidenum">
              <a:rPr lang="en-US" smtClean="0"/>
              <a:t>1</a:t>
            </a:fld>
            <a:endParaRPr lang="en-US"/>
          </a:p>
        </p:txBody>
      </p:sp>
    </p:spTree>
    <p:extLst>
      <p:ext uri="{BB962C8B-B14F-4D97-AF65-F5344CB8AC3E}">
        <p14:creationId xmlns:p14="http://schemas.microsoft.com/office/powerpoint/2010/main" val="158817076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Comprehensive Topics</a:t>
            </a:r>
          </a:p>
        </p:txBody>
      </p:sp>
      <p:sp>
        <p:nvSpPr>
          <p:cNvPr id="2" name="Date Placeholder 1">
            <a:extLst>
              <a:ext uri="{FF2B5EF4-FFF2-40B4-BE49-F238E27FC236}">
                <a16:creationId xmlns:a16="http://schemas.microsoft.com/office/drawing/2014/main" id="{7648D9E6-5273-4FD1-A31A-6D2086CD272B}"/>
              </a:ext>
            </a:extLst>
          </p:cNvPr>
          <p:cNvSpPr>
            <a:spLocks noGrp="1"/>
          </p:cNvSpPr>
          <p:nvPr>
            <p:ph type="dt" sz="half" idx="2"/>
          </p:nvPr>
        </p:nvSpPr>
        <p:spPr/>
        <p:txBody>
          <a:bodyPr/>
          <a:lstStyle/>
          <a:p>
            <a:r>
              <a:rPr lang="en-US"/>
              <a:t>11-27-2019 v1a</a:t>
            </a:r>
          </a:p>
        </p:txBody>
      </p:sp>
      <p:sp>
        <p:nvSpPr>
          <p:cNvPr id="4" name="Footer Placeholder 3">
            <a:extLst>
              <a:ext uri="{FF2B5EF4-FFF2-40B4-BE49-F238E27FC236}">
                <a16:creationId xmlns:a16="http://schemas.microsoft.com/office/drawing/2014/main" id="{C32800FF-25BE-4673-BA60-66717923430F}"/>
              </a:ext>
            </a:extLst>
          </p:cNvPr>
          <p:cNvSpPr>
            <a:spLocks noGrp="1"/>
          </p:cNvSpPr>
          <p:nvPr>
            <p:ph type="ftr" sz="quarter" idx="3"/>
          </p:nvPr>
        </p:nvSpPr>
        <p:spPr/>
        <p:txBody>
          <a:bodyPr/>
          <a:lstStyle/>
          <a:p>
            <a:r>
              <a:rPr lang="en-US"/>
              <a:t>NTTC Training ala NJ – TY2019</a:t>
            </a:r>
          </a:p>
        </p:txBody>
      </p:sp>
      <p:sp>
        <p:nvSpPr>
          <p:cNvPr id="5" name="Slide Number Placeholder 4">
            <a:extLst>
              <a:ext uri="{FF2B5EF4-FFF2-40B4-BE49-F238E27FC236}">
                <a16:creationId xmlns:a16="http://schemas.microsoft.com/office/drawing/2014/main" id="{2937E14B-C499-442C-91E5-C96E90A91F97}"/>
              </a:ext>
            </a:extLst>
          </p:cNvPr>
          <p:cNvSpPr>
            <a:spLocks noGrp="1"/>
          </p:cNvSpPr>
          <p:nvPr>
            <p:ph type="sldNum" sz="quarter" idx="4"/>
          </p:nvPr>
        </p:nvSpPr>
        <p:spPr/>
        <p:txBody>
          <a:bodyPr/>
          <a:lstStyle/>
          <a:p>
            <a:fld id="{F56DB09B-2E1E-48D6-BF38-233787F9BAB1}" type="slidenum">
              <a:rPr lang="en-US" smtClean="0"/>
              <a:t>10</a:t>
            </a:fld>
            <a:endParaRPr lang="en-US"/>
          </a:p>
        </p:txBody>
      </p:sp>
    </p:spTree>
    <p:extLst>
      <p:ext uri="{BB962C8B-B14F-4D97-AF65-F5344CB8AC3E}">
        <p14:creationId xmlns:p14="http://schemas.microsoft.com/office/powerpoint/2010/main" val="3855613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p>
        </p:txBody>
      </p:sp>
      <p:sp>
        <p:nvSpPr>
          <p:cNvPr id="3" name="Slide Number Placeholder 2"/>
          <p:cNvSpPr>
            <a:spLocks noGrp="1"/>
          </p:cNvSpPr>
          <p:nvPr>
            <p:ph type="sldNum" sz="quarter" idx="4"/>
          </p:nvPr>
        </p:nvSpPr>
        <p:spPr>
          <a:xfrm>
            <a:off x="457204" y="6265308"/>
            <a:ext cx="702365" cy="365125"/>
          </a:xfrm>
        </p:spPr>
        <p:txBody>
          <a:bodyPr/>
          <a:lstStyle/>
          <a:p>
            <a:fld id="{EA87C3FE-C2FC-437E-9F70-EAE431295BE4}" type="slidenum">
              <a:rPr lang="en-US" altLang="en-US" smtClean="0"/>
              <a:pPr/>
              <a:t>11</a:t>
            </a:fld>
            <a:endParaRPr lang="en-US" altLang="en-US"/>
          </a:p>
        </p:txBody>
      </p:sp>
      <p:sp>
        <p:nvSpPr>
          <p:cNvPr id="22531" name="Content Placeholder 2"/>
          <p:cNvSpPr>
            <a:spLocks noGrp="1"/>
          </p:cNvSpPr>
          <p:nvPr>
            <p:ph sz="quarter" idx="12"/>
          </p:nvPr>
        </p:nvSpPr>
        <p:spPr/>
        <p:txBody>
          <a:bodyPr>
            <a:normAutofit/>
          </a:bodyPr>
          <a:lstStyle/>
          <a:p>
            <a:r>
              <a:rPr lang="en-US" altLang="en-US" dirty="0"/>
              <a:t>Treated as U.S. social security (Pub 915)</a:t>
            </a:r>
          </a:p>
          <a:p>
            <a:pPr lvl="1"/>
            <a:r>
              <a:rPr lang="en-US" altLang="en-US" dirty="0"/>
              <a:t>Canada Pension Plan </a:t>
            </a:r>
          </a:p>
          <a:p>
            <a:pPr lvl="1"/>
            <a:r>
              <a:rPr lang="en-US" altLang="en-US" dirty="0"/>
              <a:t>Quebec Pension Plan</a:t>
            </a:r>
          </a:p>
          <a:p>
            <a:pPr lvl="1"/>
            <a:r>
              <a:rPr lang="en-US" altLang="en-US" dirty="0"/>
              <a:t>Old Age Security from Canada</a:t>
            </a:r>
          </a:p>
          <a:p>
            <a:pPr lvl="1"/>
            <a:r>
              <a:rPr lang="en-US" altLang="en-US" dirty="0"/>
              <a:t>Germany social security</a:t>
            </a:r>
          </a:p>
          <a:p>
            <a:r>
              <a:rPr lang="en-US" altLang="en-US" dirty="0"/>
              <a:t>Taxpayer must provide US dollar amounts</a:t>
            </a:r>
          </a:p>
          <a:p>
            <a:pPr>
              <a:buFont typeface="Wingdings" panose="05000000000000000000" pitchFamily="2" charset="2"/>
              <a:buChar char="Ø"/>
            </a:pPr>
            <a:r>
              <a:rPr lang="en-US" altLang="en-US" dirty="0"/>
              <a:t>Other countries and pensions other than above – </a:t>
            </a:r>
            <a:r>
              <a:rPr lang="en-US" altLang="en-US" b="1" dirty="0"/>
              <a:t>out of scope</a:t>
            </a:r>
          </a:p>
        </p:txBody>
      </p:sp>
      <p:sp>
        <p:nvSpPr>
          <p:cNvPr id="32770" name="Title 1"/>
          <p:cNvSpPr>
            <a:spLocks noGrp="1"/>
          </p:cNvSpPr>
          <p:nvPr>
            <p:ph type="title"/>
          </p:nvPr>
        </p:nvSpPr>
        <p:spPr/>
        <p:txBody>
          <a:bodyPr/>
          <a:lstStyle/>
          <a:p>
            <a:r>
              <a:rPr lang="en-US" altLang="en-US" dirty="0"/>
              <a:t>Foreign Old Age Payments</a:t>
            </a:r>
          </a:p>
        </p:txBody>
      </p:sp>
      <p:sp>
        <p:nvSpPr>
          <p:cNvPr id="8" name="Rectangle 7"/>
          <p:cNvSpPr/>
          <p:nvPr/>
        </p:nvSpPr>
        <p:spPr>
          <a:xfrm>
            <a:off x="5772150" y="1714500"/>
            <a:ext cx="2857500" cy="2857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50" b="1" dirty="0"/>
              <a:t>NTTC Modified Pub 4012 Tab D</a:t>
            </a:r>
          </a:p>
        </p:txBody>
      </p:sp>
      <p:sp>
        <p:nvSpPr>
          <p:cNvPr id="4" name="Date Placeholder 3">
            <a:extLst>
              <a:ext uri="{FF2B5EF4-FFF2-40B4-BE49-F238E27FC236}">
                <a16:creationId xmlns:a16="http://schemas.microsoft.com/office/drawing/2014/main" id="{6D5C6060-E54F-4CB3-8CC2-49EDDEFF4C7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95462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213BD7BB-B29E-430B-A1A2-1AF762308D61}" type="slidenum">
              <a:rPr lang="en-US" altLang="en-US" smtClean="0"/>
              <a:pPr/>
              <a:t>12</a:t>
            </a:fld>
            <a:endParaRPr lang="en-US" altLang="en-US"/>
          </a:p>
        </p:txBody>
      </p:sp>
      <p:sp>
        <p:nvSpPr>
          <p:cNvPr id="8195" name="Rectangle 3"/>
          <p:cNvSpPr>
            <a:spLocks noGrp="1" noChangeArrowheads="1"/>
          </p:cNvSpPr>
          <p:nvPr>
            <p:ph sz="quarter" idx="12"/>
          </p:nvPr>
        </p:nvSpPr>
        <p:spPr/>
        <p:txBody>
          <a:bodyPr>
            <a:normAutofit/>
          </a:bodyPr>
          <a:lstStyle/>
          <a:p>
            <a:r>
              <a:rPr lang="en-US" b="1" dirty="0"/>
              <a:t>Do not amend </a:t>
            </a:r>
            <a:r>
              <a:rPr lang="en-US" dirty="0"/>
              <a:t>prior year returns for lump-sum social security payments</a:t>
            </a:r>
          </a:p>
          <a:p>
            <a:r>
              <a:rPr lang="en-US" dirty="0"/>
              <a:t>Use lump-sum calculation if </a:t>
            </a:r>
          </a:p>
          <a:p>
            <a:pPr lvl="1"/>
            <a:r>
              <a:rPr lang="en-US" dirty="0"/>
              <a:t>Portion of social security income taxable </a:t>
            </a:r>
          </a:p>
          <a:p>
            <a:pPr lvl="1"/>
            <a:r>
              <a:rPr lang="en-US" dirty="0"/>
              <a:t>Taxpayer has tax liability</a:t>
            </a:r>
          </a:p>
          <a:p>
            <a:pPr>
              <a:buFont typeface="Wingdings" charset="2"/>
              <a:buChar char="Ø"/>
            </a:pPr>
            <a:r>
              <a:rPr lang="en-US" dirty="0"/>
              <a:t>Check the Summary after entering all other tax return data</a:t>
            </a:r>
          </a:p>
          <a:p>
            <a:endParaRPr lang="en-US" dirty="0"/>
          </a:p>
        </p:txBody>
      </p:sp>
      <p:sp>
        <p:nvSpPr>
          <p:cNvPr id="15364" name="Rectangle 2"/>
          <p:cNvSpPr>
            <a:spLocks noGrp="1" noChangeArrowheads="1"/>
          </p:cNvSpPr>
          <p:nvPr>
            <p:ph type="title"/>
          </p:nvPr>
        </p:nvSpPr>
        <p:spPr/>
        <p:txBody>
          <a:bodyPr/>
          <a:lstStyle/>
          <a:p>
            <a:r>
              <a:rPr lang="en-US" altLang="en-US"/>
              <a:t>Lump-Sum Social Security</a:t>
            </a:r>
            <a:endParaRPr lang="en-US" altLang="en-US" dirty="0"/>
          </a:p>
        </p:txBody>
      </p:sp>
      <p:sp>
        <p:nvSpPr>
          <p:cNvPr id="2" name="Date Placeholder 1">
            <a:extLst>
              <a:ext uri="{FF2B5EF4-FFF2-40B4-BE49-F238E27FC236}">
                <a16:creationId xmlns:a16="http://schemas.microsoft.com/office/drawing/2014/main" id="{B63BA9B5-65B9-4648-8037-342D0A1A708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52446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213BD7BB-B29E-430B-A1A2-1AF762308D61}" type="slidenum">
              <a:rPr lang="en-US" altLang="en-US" smtClean="0"/>
              <a:pPr/>
              <a:t>13</a:t>
            </a:fld>
            <a:endParaRPr lang="en-US" altLang="en-US"/>
          </a:p>
        </p:txBody>
      </p:sp>
      <p:sp>
        <p:nvSpPr>
          <p:cNvPr id="8195" name="Rectangle 3"/>
          <p:cNvSpPr>
            <a:spLocks noGrp="1" noChangeArrowheads="1"/>
          </p:cNvSpPr>
          <p:nvPr>
            <p:ph sz="quarter" idx="12"/>
          </p:nvPr>
        </p:nvSpPr>
        <p:spPr/>
        <p:txBody>
          <a:bodyPr>
            <a:normAutofit/>
          </a:bodyPr>
          <a:lstStyle/>
          <a:p>
            <a:r>
              <a:rPr lang="en-US" b="1" dirty="0"/>
              <a:t>Do not amend </a:t>
            </a:r>
            <a:r>
              <a:rPr lang="en-US" dirty="0"/>
              <a:t>prior year returns with lump-sum social security payments</a:t>
            </a:r>
          </a:p>
          <a:p>
            <a:r>
              <a:rPr lang="en-US" dirty="0"/>
              <a:t>Depending on on income total lump-sum social security income may not be taxable</a:t>
            </a:r>
          </a:p>
          <a:p>
            <a:pPr lvl="1"/>
            <a:r>
              <a:rPr lang="en-US" dirty="0"/>
              <a:t>No tax liability; lump-sum worksheets not needed  </a:t>
            </a:r>
          </a:p>
          <a:p>
            <a:r>
              <a:rPr lang="en-US" dirty="0"/>
              <a:t>Use lump-sum worksheet </a:t>
            </a:r>
            <a:r>
              <a:rPr lang="en-US" b="1" dirty="0"/>
              <a:t>if</a:t>
            </a:r>
            <a:r>
              <a:rPr lang="en-US" dirty="0"/>
              <a:t> </a:t>
            </a:r>
          </a:p>
          <a:p>
            <a:pPr lvl="1"/>
            <a:r>
              <a:rPr lang="en-US" dirty="0"/>
              <a:t>Portion of social security income taxable</a:t>
            </a:r>
            <a:r>
              <a:rPr lang="en-US" b="1" dirty="0"/>
              <a:t> and</a:t>
            </a:r>
          </a:p>
          <a:p>
            <a:pPr lvl="1"/>
            <a:r>
              <a:rPr lang="en-US" dirty="0"/>
              <a:t>Return has tax liability</a:t>
            </a:r>
          </a:p>
          <a:p>
            <a:pPr>
              <a:buFont typeface="Wingdings" charset="2"/>
              <a:buChar char="Ø"/>
            </a:pPr>
            <a:r>
              <a:rPr lang="en-US" dirty="0"/>
              <a:t>Check Summary after entering all tax return data</a:t>
            </a:r>
          </a:p>
          <a:p>
            <a:endParaRPr lang="en-US" dirty="0"/>
          </a:p>
        </p:txBody>
      </p:sp>
      <p:sp>
        <p:nvSpPr>
          <p:cNvPr id="15364" name="Rectangle 2"/>
          <p:cNvSpPr>
            <a:spLocks noGrp="1" noChangeArrowheads="1"/>
          </p:cNvSpPr>
          <p:nvPr>
            <p:ph type="title"/>
          </p:nvPr>
        </p:nvSpPr>
        <p:spPr/>
        <p:txBody>
          <a:bodyPr/>
          <a:lstStyle/>
          <a:p>
            <a:r>
              <a:rPr lang="en-US" altLang="en-US"/>
              <a:t>Lump-Sum Social Security</a:t>
            </a:r>
            <a:endParaRPr lang="en-US" altLang="en-US" dirty="0"/>
          </a:p>
        </p:txBody>
      </p:sp>
      <p:sp>
        <p:nvSpPr>
          <p:cNvPr id="2" name="Date Placeholder 1">
            <a:extLst>
              <a:ext uri="{FF2B5EF4-FFF2-40B4-BE49-F238E27FC236}">
                <a16:creationId xmlns:a16="http://schemas.microsoft.com/office/drawing/2014/main" id="{610142E4-59B4-46B0-8E09-2717C98720E1}"/>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90400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p:txBody>
          <a:bodyPr/>
          <a:lstStyle/>
          <a:p>
            <a:fld id="{EA87C3FE-C2FC-437E-9F70-EAE431295BE4}" type="slidenum">
              <a:rPr lang="en-US" altLang="en-US" smtClean="0"/>
              <a:pPr/>
              <a:t>14</a:t>
            </a:fld>
            <a:endParaRPr lang="en-US" altLang="en-US"/>
          </a:p>
        </p:txBody>
      </p:sp>
      <p:sp>
        <p:nvSpPr>
          <p:cNvPr id="17410" name="Title 2"/>
          <p:cNvSpPr>
            <a:spLocks noGrp="1"/>
          </p:cNvSpPr>
          <p:nvPr>
            <p:ph type="title"/>
          </p:nvPr>
        </p:nvSpPr>
        <p:spPr/>
        <p:txBody>
          <a:bodyPr>
            <a:normAutofit/>
          </a:bodyPr>
          <a:lstStyle/>
          <a:p>
            <a:r>
              <a:rPr lang="en-US" altLang="en-US"/>
              <a:t>SSA -1099 Lump Sum Distribution </a:t>
            </a:r>
            <a:endParaRPr lang="en-US" altLang="en-US" dirty="0"/>
          </a:p>
        </p:txBody>
      </p:sp>
      <p:sp>
        <p:nvSpPr>
          <p:cNvPr id="5" name="Text Placeholder 4"/>
          <p:cNvSpPr>
            <a:spLocks noGrp="1"/>
          </p:cNvSpPr>
          <p:nvPr>
            <p:ph type="body" sz="quarter" idx="4294967295"/>
          </p:nvPr>
        </p:nvSpPr>
        <p:spPr>
          <a:xfrm>
            <a:off x="1028700" y="1314450"/>
            <a:ext cx="2514600" cy="4171950"/>
          </a:xfrm>
        </p:spPr>
        <p:txBody>
          <a:bodyPr>
            <a:normAutofit/>
          </a:bodyPr>
          <a:lstStyle/>
          <a:p>
            <a:r>
              <a:rPr lang="en-US" dirty="0"/>
              <a:t>Benefits paid may include lump-sum payments for prior years</a:t>
            </a:r>
          </a:p>
          <a:p>
            <a:pPr lvl="1"/>
            <a:r>
              <a:rPr lang="en-US" dirty="0"/>
              <a:t>Prior year amounts shown in </a:t>
            </a:r>
            <a:r>
              <a:rPr lang="en-US" b="1" dirty="0"/>
              <a:t>description</a:t>
            </a:r>
            <a:r>
              <a:rPr lang="en-US" dirty="0"/>
              <a:t> block Form SSA-1099</a:t>
            </a:r>
          </a:p>
          <a:p>
            <a:endParaRPr lang="en-US" dirty="0"/>
          </a:p>
        </p:txBody>
      </p:sp>
      <p:grpSp>
        <p:nvGrpSpPr>
          <p:cNvPr id="3" name="Group 2"/>
          <p:cNvGrpSpPr/>
          <p:nvPr/>
        </p:nvGrpSpPr>
        <p:grpSpPr>
          <a:xfrm>
            <a:off x="3175222" y="971550"/>
            <a:ext cx="5745791" cy="4572000"/>
            <a:chOff x="3124200" y="1234122"/>
            <a:chExt cx="6324600" cy="4938078"/>
          </a:xfrm>
        </p:grpSpPr>
        <p:pic>
          <p:nvPicPr>
            <p:cNvPr id="19" name="Picture 18"/>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124200" y="1234122"/>
              <a:ext cx="6324600" cy="4938078"/>
            </a:xfrm>
            <a:prstGeom prst="rect">
              <a:avLst/>
            </a:prstGeom>
            <a:ln>
              <a:solidFill>
                <a:schemeClr val="accent1">
                  <a:shade val="50000"/>
                </a:schemeClr>
              </a:solidFill>
            </a:ln>
          </p:spPr>
        </p:pic>
        <p:sp>
          <p:nvSpPr>
            <p:cNvPr id="17415" name="TextBox 9"/>
            <p:cNvSpPr txBox="1">
              <a:spLocks noChangeArrowheads="1"/>
            </p:cNvSpPr>
            <p:nvPr/>
          </p:nvSpPr>
          <p:spPr bwMode="auto">
            <a:xfrm>
              <a:off x="3214823" y="4355068"/>
              <a:ext cx="2956634" cy="32410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a:spcBef>
                  <a:spcPct val="0"/>
                </a:spcBef>
                <a:buClrTx/>
                <a:buSzTx/>
                <a:buFontTx/>
                <a:buNone/>
              </a:pPr>
              <a:endParaRPr lang="en-US" altLang="en-US" sz="1350" b="0">
                <a:cs typeface="Arial" charset="0"/>
              </a:endParaRPr>
            </a:p>
          </p:txBody>
        </p:sp>
        <p:sp>
          <p:nvSpPr>
            <p:cNvPr id="12" name="Rectangle 11"/>
            <p:cNvSpPr/>
            <p:nvPr/>
          </p:nvSpPr>
          <p:spPr>
            <a:xfrm>
              <a:off x="3214822" y="5105400"/>
              <a:ext cx="3004203" cy="685800"/>
            </a:xfrm>
            <a:prstGeom prst="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cxnSp>
        <p:nvCxnSpPr>
          <p:cNvPr id="11" name="Straight Arrow Connector 10"/>
          <p:cNvCxnSpPr/>
          <p:nvPr/>
        </p:nvCxnSpPr>
        <p:spPr>
          <a:xfrm>
            <a:off x="2857500" y="5029200"/>
            <a:ext cx="342900" cy="119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 name="Date Placeholder 5">
            <a:extLst>
              <a:ext uri="{FF2B5EF4-FFF2-40B4-BE49-F238E27FC236}">
                <a16:creationId xmlns:a16="http://schemas.microsoft.com/office/drawing/2014/main" id="{209881E9-2326-41EC-89F7-1966CAC1CC5D}"/>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45203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p>
        </p:txBody>
      </p:sp>
      <p:sp>
        <p:nvSpPr>
          <p:cNvPr id="3" name="Slide Number Placeholder 2"/>
          <p:cNvSpPr>
            <a:spLocks noGrp="1"/>
          </p:cNvSpPr>
          <p:nvPr>
            <p:ph type="sldNum" sz="quarter" idx="4"/>
          </p:nvPr>
        </p:nvSpPr>
        <p:spPr>
          <a:xfrm>
            <a:off x="457204" y="6265308"/>
            <a:ext cx="702365" cy="365125"/>
          </a:xfrm>
        </p:spPr>
        <p:txBody>
          <a:bodyPr/>
          <a:lstStyle/>
          <a:p>
            <a:fld id="{B2190E0C-7C01-42B0-8EFC-108218FF313D}" type="slidenum">
              <a:rPr lang="en-US" altLang="en-US" smtClean="0"/>
              <a:pPr/>
              <a:t>15</a:t>
            </a:fld>
            <a:endParaRPr lang="en-US" altLang="en-US"/>
          </a:p>
        </p:txBody>
      </p:sp>
      <p:sp>
        <p:nvSpPr>
          <p:cNvPr id="19464" name="Text Placeholder 7"/>
          <p:cNvSpPr>
            <a:spLocks noGrp="1"/>
          </p:cNvSpPr>
          <p:nvPr>
            <p:ph sz="quarter" idx="12"/>
          </p:nvPr>
        </p:nvSpPr>
        <p:spPr/>
        <p:txBody>
          <a:bodyPr/>
          <a:lstStyle/>
          <a:p>
            <a:r>
              <a:rPr lang="en-US" altLang="en-US" dirty="0"/>
              <a:t>Enter entire amount on </a:t>
            </a:r>
            <a:r>
              <a:rPr lang="en-US" altLang="en-US" b="1" dirty="0"/>
              <a:t>current</a:t>
            </a:r>
            <a:r>
              <a:rPr lang="en-US" altLang="en-US" dirty="0"/>
              <a:t> year input screen </a:t>
            </a:r>
          </a:p>
          <a:p>
            <a:r>
              <a:rPr lang="en-US" altLang="en-US" dirty="0"/>
              <a:t>Begin Worksheet for Lump-Sum Payments</a:t>
            </a:r>
          </a:p>
          <a:p>
            <a:pPr lvl="1"/>
            <a:r>
              <a:rPr lang="en-US" altLang="en-US" dirty="0"/>
              <a:t>Select prior year and enter requested information</a:t>
            </a:r>
          </a:p>
          <a:p>
            <a:pPr>
              <a:buFont typeface="Wingdings" panose="05000000000000000000" pitchFamily="2" charset="2"/>
              <a:buChar char="Ø"/>
            </a:pPr>
            <a:r>
              <a:rPr lang="en-US" dirty="0"/>
              <a:t>Find SSA-1099 Lump-Sum Distributions page in Pub 4012 Tab D for data entry</a:t>
            </a:r>
          </a:p>
          <a:p>
            <a:endParaRPr lang="en-US" altLang="en-US" dirty="0"/>
          </a:p>
        </p:txBody>
      </p:sp>
      <p:sp>
        <p:nvSpPr>
          <p:cNvPr id="10243" name="Rectangle 8"/>
          <p:cNvSpPr>
            <a:spLocks noGrp="1" noChangeArrowheads="1"/>
          </p:cNvSpPr>
          <p:nvPr>
            <p:ph type="title"/>
          </p:nvPr>
        </p:nvSpPr>
        <p:spPr/>
        <p:txBody>
          <a:bodyPr/>
          <a:lstStyle/>
          <a:p>
            <a:r>
              <a:rPr lang="en-US"/>
              <a:t>Start With SSA-1099 Input Screen</a:t>
            </a:r>
            <a:endParaRPr lang="en-US" dirty="0"/>
          </a:p>
        </p:txBody>
      </p:sp>
      <p:sp>
        <p:nvSpPr>
          <p:cNvPr id="17" name="Rectangle 16"/>
          <p:cNvSpPr/>
          <p:nvPr/>
        </p:nvSpPr>
        <p:spPr>
          <a:xfrm>
            <a:off x="5482829" y="4766072"/>
            <a:ext cx="85725"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endParaRPr lang="en-US" sz="1350" dirty="0">
              <a:solidFill>
                <a:schemeClr val="tx1"/>
              </a:solidFill>
            </a:endParaRPr>
          </a:p>
        </p:txBody>
      </p:sp>
      <p:sp>
        <p:nvSpPr>
          <p:cNvPr id="4" name="Date Placeholder 3">
            <a:extLst>
              <a:ext uri="{FF2B5EF4-FFF2-40B4-BE49-F238E27FC236}">
                <a16:creationId xmlns:a16="http://schemas.microsoft.com/office/drawing/2014/main" id="{323D80E9-F4B6-455C-9E2F-2DC5A638658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91102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NTTC Training ala NJ – TY2019</a:t>
            </a:r>
          </a:p>
        </p:txBody>
      </p:sp>
      <p:sp>
        <p:nvSpPr>
          <p:cNvPr id="3" name="Slide Number Placeholder 2"/>
          <p:cNvSpPr>
            <a:spLocks noGrp="1"/>
          </p:cNvSpPr>
          <p:nvPr>
            <p:ph type="sldNum" sz="quarter" idx="12"/>
          </p:nvPr>
        </p:nvSpPr>
        <p:spPr/>
        <p:txBody>
          <a:bodyPr/>
          <a:lstStyle/>
          <a:p>
            <a:fld id="{EA87C3FE-C2FC-437E-9F70-EAE431295BE4}" type="slidenum">
              <a:rPr lang="en-US" altLang="en-US" smtClean="0"/>
              <a:pPr/>
              <a:t>16</a:t>
            </a:fld>
            <a:endParaRPr lang="en-US" altLang="en-US"/>
          </a:p>
        </p:txBody>
      </p:sp>
      <p:sp>
        <p:nvSpPr>
          <p:cNvPr id="30723" name="Rectangle 7"/>
          <p:cNvSpPr>
            <a:spLocks noGrp="1" noChangeArrowheads="1"/>
          </p:cNvSpPr>
          <p:nvPr>
            <p:ph type="body" sz="quarter" idx="15"/>
          </p:nvPr>
        </p:nvSpPr>
        <p:spPr>
          <a:xfrm>
            <a:off x="962025" y="2172891"/>
            <a:ext cx="7151621" cy="3017044"/>
          </a:xfrm>
        </p:spPr>
        <p:txBody>
          <a:bodyPr>
            <a:normAutofit/>
          </a:bodyPr>
          <a:lstStyle/>
          <a:p>
            <a:r>
              <a:rPr lang="en-US" altLang="en-US" dirty="0"/>
              <a:t>What is included in the Modified AGI for lump-sum calculation?</a:t>
            </a:r>
          </a:p>
          <a:p>
            <a:pPr lvl="1"/>
            <a:r>
              <a:rPr lang="en-US" altLang="en-US" dirty="0"/>
              <a:t>Adjusted gross income</a:t>
            </a:r>
          </a:p>
          <a:p>
            <a:pPr lvl="1"/>
            <a:r>
              <a:rPr lang="en-US" altLang="en-US" dirty="0"/>
              <a:t>Plus tax-exempt interest</a:t>
            </a:r>
          </a:p>
          <a:p>
            <a:pPr lvl="1"/>
            <a:r>
              <a:rPr lang="en-US" altLang="en-US" dirty="0"/>
              <a:t>Plus student loan interest</a:t>
            </a:r>
          </a:p>
          <a:p>
            <a:pPr lvl="1"/>
            <a:r>
              <a:rPr lang="en-US" altLang="en-US" dirty="0"/>
              <a:t>Plus adoption benefits</a:t>
            </a:r>
          </a:p>
          <a:p>
            <a:r>
              <a:rPr lang="en-US" altLang="en-US" dirty="0"/>
              <a:t>See Pub 4012 for complete formula for Modified AGI</a:t>
            </a:r>
          </a:p>
          <a:p>
            <a:pPr lvl="1"/>
            <a:endParaRPr lang="en-US" altLang="en-US" dirty="0"/>
          </a:p>
          <a:p>
            <a:pPr lvl="1"/>
            <a:endParaRPr lang="en-US" altLang="en-US" dirty="0"/>
          </a:p>
          <a:p>
            <a:pPr marL="0" indent="0">
              <a:buNone/>
            </a:pPr>
            <a:endParaRPr lang="en-US" altLang="en-US" dirty="0"/>
          </a:p>
          <a:p>
            <a:endParaRPr lang="en-US" altLang="en-US" dirty="0"/>
          </a:p>
        </p:txBody>
      </p:sp>
      <p:sp>
        <p:nvSpPr>
          <p:cNvPr id="23554" name="Rectangle 6"/>
          <p:cNvSpPr>
            <a:spLocks noGrp="1" noChangeArrowheads="1"/>
          </p:cNvSpPr>
          <p:nvPr>
            <p:ph type="title"/>
          </p:nvPr>
        </p:nvSpPr>
        <p:spPr/>
        <p:txBody>
          <a:bodyPr/>
          <a:lstStyle/>
          <a:p>
            <a:r>
              <a:rPr lang="en-US" altLang="en-US" dirty="0"/>
              <a:t>Lump-Sum Calculation</a:t>
            </a:r>
          </a:p>
        </p:txBody>
      </p:sp>
      <p:sp>
        <p:nvSpPr>
          <p:cNvPr id="8" name="Rectangle 7"/>
          <p:cNvSpPr/>
          <p:nvPr/>
        </p:nvSpPr>
        <p:spPr>
          <a:xfrm>
            <a:off x="5772150" y="1714500"/>
            <a:ext cx="2857500" cy="2857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50" b="1" dirty="0"/>
              <a:t>NTTC Modified Pub 4012 Tab D</a:t>
            </a:r>
          </a:p>
        </p:txBody>
      </p:sp>
      <p:sp>
        <p:nvSpPr>
          <p:cNvPr id="4" name="Date Placeholder 3">
            <a:extLst>
              <a:ext uri="{FF2B5EF4-FFF2-40B4-BE49-F238E27FC236}">
                <a16:creationId xmlns:a16="http://schemas.microsoft.com/office/drawing/2014/main" id="{88621BC0-87E8-4BA4-82C5-8BC96DA0179D}"/>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3167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p>
        </p:txBody>
      </p:sp>
      <p:sp>
        <p:nvSpPr>
          <p:cNvPr id="3" name="Slide Number Placeholder 2"/>
          <p:cNvSpPr>
            <a:spLocks noGrp="1"/>
          </p:cNvSpPr>
          <p:nvPr>
            <p:ph type="sldNum" sz="quarter" idx="4"/>
          </p:nvPr>
        </p:nvSpPr>
        <p:spPr>
          <a:xfrm>
            <a:off x="457204" y="6265308"/>
            <a:ext cx="702365" cy="365125"/>
          </a:xfrm>
        </p:spPr>
        <p:txBody>
          <a:bodyPr/>
          <a:lstStyle/>
          <a:p>
            <a:fld id="{EA87C3FE-C2FC-437E-9F70-EAE431295BE4}" type="slidenum">
              <a:rPr lang="en-US" altLang="en-US" smtClean="0"/>
              <a:pPr/>
              <a:t>17</a:t>
            </a:fld>
            <a:endParaRPr lang="en-US" altLang="en-US"/>
          </a:p>
        </p:txBody>
      </p:sp>
      <p:sp>
        <p:nvSpPr>
          <p:cNvPr id="30723" name="Rectangle 7"/>
          <p:cNvSpPr>
            <a:spLocks noGrp="1" noChangeArrowheads="1"/>
          </p:cNvSpPr>
          <p:nvPr>
            <p:ph sz="quarter" idx="12"/>
          </p:nvPr>
        </p:nvSpPr>
        <p:spPr/>
        <p:txBody>
          <a:bodyPr/>
          <a:lstStyle/>
          <a:p>
            <a:r>
              <a:rPr lang="en-US" altLang="en-US" dirty="0"/>
              <a:t>Taxpayer must have copies of prior year returns</a:t>
            </a:r>
          </a:p>
          <a:p>
            <a:r>
              <a:rPr lang="en-US" altLang="en-US" dirty="0"/>
              <a:t>Enter social security income received in </a:t>
            </a:r>
            <a:r>
              <a:rPr lang="en-US" altLang="en-US" b="1" dirty="0"/>
              <a:t>prior year</a:t>
            </a:r>
          </a:p>
          <a:p>
            <a:r>
              <a:rPr lang="en-US" altLang="en-US" dirty="0" err="1"/>
              <a:t>TaxSlayer</a:t>
            </a:r>
            <a:r>
              <a:rPr lang="en-US" altLang="en-US" dirty="0"/>
              <a:t> calculates and applies lower taxable amount from Lump-Sum worksheets to current year return</a:t>
            </a:r>
          </a:p>
          <a:p>
            <a:endParaRPr lang="en-US" altLang="en-US" dirty="0"/>
          </a:p>
          <a:p>
            <a:endParaRPr lang="en-US" altLang="en-US" dirty="0"/>
          </a:p>
          <a:p>
            <a:endParaRPr lang="en-US" altLang="en-US" dirty="0"/>
          </a:p>
          <a:p>
            <a:endParaRPr lang="en-US" altLang="en-US" dirty="0"/>
          </a:p>
          <a:p>
            <a:endParaRPr lang="en-US" altLang="en-US" dirty="0"/>
          </a:p>
        </p:txBody>
      </p:sp>
      <p:sp>
        <p:nvSpPr>
          <p:cNvPr id="23554" name="Rectangle 6"/>
          <p:cNvSpPr>
            <a:spLocks noGrp="1" noChangeArrowheads="1"/>
          </p:cNvSpPr>
          <p:nvPr>
            <p:ph type="title"/>
          </p:nvPr>
        </p:nvSpPr>
        <p:spPr/>
        <p:txBody>
          <a:bodyPr/>
          <a:lstStyle/>
          <a:p>
            <a:r>
              <a:rPr lang="en-US" altLang="en-US" dirty="0"/>
              <a:t>Lump-Sum Calculation</a:t>
            </a:r>
          </a:p>
        </p:txBody>
      </p:sp>
      <p:sp>
        <p:nvSpPr>
          <p:cNvPr id="4" name="Date Placeholder 3">
            <a:extLst>
              <a:ext uri="{FF2B5EF4-FFF2-40B4-BE49-F238E27FC236}">
                <a16:creationId xmlns:a16="http://schemas.microsoft.com/office/drawing/2014/main" id="{3FF50A48-A3D8-45B7-8812-C0907AD24E4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288829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ife of an Educator: Top 10 questions to ask yourself in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51" y="2000251"/>
            <a:ext cx="3497171" cy="3631925"/>
          </a:xfrm>
          <a:prstGeom prst="rect">
            <a:avLst/>
          </a:prstGeom>
        </p:spPr>
      </p:pic>
      <p:sp>
        <p:nvSpPr>
          <p:cNvPr id="2" name="Footer Placeholder 1"/>
          <p:cNvSpPr>
            <a:spLocks noGrp="1"/>
          </p:cNvSpPr>
          <p:nvPr>
            <p:ph type="ftr" sz="quarter" idx="11"/>
          </p:nvPr>
        </p:nvSpPr>
        <p:spPr/>
        <p:txBody>
          <a:bodyPr/>
          <a:lstStyle/>
          <a:p>
            <a:pPr>
              <a:defRPr/>
            </a:pPr>
            <a:r>
              <a:rPr lang="en-US"/>
              <a:t>NTTC Training ala NJ – TY2019</a:t>
            </a:r>
          </a:p>
        </p:txBody>
      </p:sp>
      <p:sp>
        <p:nvSpPr>
          <p:cNvPr id="3" name="Slide Number Placeholder 2"/>
          <p:cNvSpPr>
            <a:spLocks noGrp="1"/>
          </p:cNvSpPr>
          <p:nvPr>
            <p:ph type="sldNum" sz="quarter" idx="12"/>
          </p:nvPr>
        </p:nvSpPr>
        <p:spPr/>
        <p:txBody>
          <a:bodyPr/>
          <a:lstStyle/>
          <a:p>
            <a:fld id="{703DD8D9-F1A4-4DAC-9267-0E71E0DD38E0}" type="slidenum">
              <a:rPr lang="en-US" altLang="en-US" smtClean="0"/>
              <a:pPr/>
              <a:t>18</a:t>
            </a:fld>
            <a:endParaRPr lang="en-US" altLang="en-US"/>
          </a:p>
        </p:txBody>
      </p:sp>
      <p:sp>
        <p:nvSpPr>
          <p:cNvPr id="39940" name="Rectangle 4"/>
          <p:cNvSpPr>
            <a:spLocks noGrp="1" noChangeArrowheads="1"/>
          </p:cNvSpPr>
          <p:nvPr>
            <p:ph type="title"/>
          </p:nvPr>
        </p:nvSpPr>
        <p:spPr/>
        <p:txBody>
          <a:bodyPr/>
          <a:lstStyle/>
          <a:p>
            <a:pPr eaLnBrk="1" hangingPunct="1"/>
            <a:r>
              <a:rPr lang="en-US" altLang="en-US" dirty="0"/>
              <a:t>Social Security Income</a:t>
            </a:r>
          </a:p>
        </p:txBody>
      </p:sp>
      <p:sp>
        <p:nvSpPr>
          <p:cNvPr id="7" name="TextBox 6"/>
          <p:cNvSpPr txBox="1"/>
          <p:nvPr/>
        </p:nvSpPr>
        <p:spPr>
          <a:xfrm>
            <a:off x="1200150" y="3086100"/>
            <a:ext cx="2060436" cy="577081"/>
          </a:xfrm>
          <a:prstGeom prst="rect">
            <a:avLst/>
          </a:prstGeom>
          <a:noFill/>
        </p:spPr>
        <p:txBody>
          <a:bodyPr wrap="none" rtlCol="0">
            <a:spAutoFit/>
          </a:bodyPr>
          <a:lstStyle/>
          <a:p>
            <a:r>
              <a:rPr lang="en-US" sz="3150" b="1" dirty="0"/>
              <a:t>Questions?</a:t>
            </a:r>
          </a:p>
        </p:txBody>
      </p:sp>
      <p:sp>
        <p:nvSpPr>
          <p:cNvPr id="8" name="TextBox 7"/>
          <p:cNvSpPr txBox="1"/>
          <p:nvPr/>
        </p:nvSpPr>
        <p:spPr>
          <a:xfrm>
            <a:off x="5486400" y="3714750"/>
            <a:ext cx="2402709" cy="577081"/>
          </a:xfrm>
          <a:prstGeom prst="rect">
            <a:avLst/>
          </a:prstGeom>
          <a:noFill/>
        </p:spPr>
        <p:txBody>
          <a:bodyPr wrap="none" rtlCol="0">
            <a:spAutoFit/>
          </a:bodyPr>
          <a:lstStyle/>
          <a:p>
            <a:r>
              <a:rPr lang="en-US" sz="3150" b="1" dirty="0"/>
              <a:t>Comments ...</a:t>
            </a:r>
          </a:p>
        </p:txBody>
      </p:sp>
      <p:sp>
        <p:nvSpPr>
          <p:cNvPr id="4" name="Date Placeholder 3">
            <a:extLst>
              <a:ext uri="{FF2B5EF4-FFF2-40B4-BE49-F238E27FC236}">
                <a16:creationId xmlns:a16="http://schemas.microsoft.com/office/drawing/2014/main" id="{E7520313-37C0-41D4-80A4-FA83EF966939}"/>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2150642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p>
        </p:txBody>
      </p:sp>
      <p:sp>
        <p:nvSpPr>
          <p:cNvPr id="3" name="Slide Number Placeholder 2"/>
          <p:cNvSpPr>
            <a:spLocks noGrp="1"/>
          </p:cNvSpPr>
          <p:nvPr>
            <p:ph type="sldNum" sz="quarter" idx="4"/>
          </p:nvPr>
        </p:nvSpPr>
        <p:spPr>
          <a:xfrm>
            <a:off x="457204" y="6265308"/>
            <a:ext cx="702365" cy="365125"/>
          </a:xfrm>
        </p:spPr>
        <p:txBody>
          <a:bodyPr/>
          <a:lstStyle/>
          <a:p>
            <a:fld id="{EA87C3FE-C2FC-437E-9F70-EAE431295BE4}" type="slidenum">
              <a:rPr lang="en-US" altLang="en-US" smtClean="0"/>
              <a:pPr/>
              <a:t>2</a:t>
            </a:fld>
            <a:endParaRPr lang="en-US" altLang="en-US"/>
          </a:p>
        </p:txBody>
      </p:sp>
      <p:sp>
        <p:nvSpPr>
          <p:cNvPr id="4" name="Content Placeholder 3"/>
          <p:cNvSpPr>
            <a:spLocks noGrp="1"/>
          </p:cNvSpPr>
          <p:nvPr>
            <p:ph sz="quarter" idx="12"/>
          </p:nvPr>
        </p:nvSpPr>
        <p:spPr/>
        <p:txBody>
          <a:bodyPr/>
          <a:lstStyle/>
          <a:p>
            <a:r>
              <a:rPr lang="en-US" dirty="0"/>
              <a:t>Social security income</a:t>
            </a:r>
          </a:p>
          <a:p>
            <a:r>
              <a:rPr lang="en-US" dirty="0"/>
              <a:t>Tier 1 Railroad retirement benefits</a:t>
            </a:r>
          </a:p>
          <a:p>
            <a:r>
              <a:rPr lang="en-US" dirty="0"/>
              <a:t>Comprehensive topics</a:t>
            </a:r>
          </a:p>
          <a:p>
            <a:pPr lvl="1"/>
            <a:r>
              <a:rPr lang="en-US" dirty="0"/>
              <a:t>Foreign old age payments</a:t>
            </a:r>
          </a:p>
          <a:p>
            <a:pPr lvl="1"/>
            <a:r>
              <a:rPr lang="en-US" dirty="0"/>
              <a:t>Lump sum social security payments</a:t>
            </a:r>
          </a:p>
          <a:p>
            <a:pPr lvl="1"/>
            <a:endParaRPr lang="en-US" dirty="0"/>
          </a:p>
        </p:txBody>
      </p:sp>
      <p:sp>
        <p:nvSpPr>
          <p:cNvPr id="5" name="Title 4"/>
          <p:cNvSpPr>
            <a:spLocks noGrp="1"/>
          </p:cNvSpPr>
          <p:nvPr>
            <p:ph type="title"/>
          </p:nvPr>
        </p:nvSpPr>
        <p:spPr/>
        <p:txBody>
          <a:bodyPr/>
          <a:lstStyle/>
          <a:p>
            <a:r>
              <a:rPr lang="en-US"/>
              <a:t>Lesson Topics</a:t>
            </a:r>
            <a:endParaRPr lang="en-US" dirty="0"/>
          </a:p>
        </p:txBody>
      </p:sp>
      <p:sp>
        <p:nvSpPr>
          <p:cNvPr id="6" name="Date Placeholder 5">
            <a:extLst>
              <a:ext uri="{FF2B5EF4-FFF2-40B4-BE49-F238E27FC236}">
                <a16:creationId xmlns:a16="http://schemas.microsoft.com/office/drawing/2014/main" id="{B658CF93-8E01-4890-923A-A2ECFB94ED0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58253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607366" y="6265308"/>
            <a:ext cx="2895600" cy="365125"/>
          </a:xfrm>
        </p:spPr>
        <p:txBody>
          <a:bodyPr/>
          <a:lstStyle/>
          <a:p>
            <a:r>
              <a:rPr lang="en-US"/>
              <a:t>NTTC Training ala NJ – TY2019</a:t>
            </a:r>
          </a:p>
        </p:txBody>
      </p:sp>
      <p:sp>
        <p:nvSpPr>
          <p:cNvPr id="15" name="Slide Number Placeholder 14"/>
          <p:cNvSpPr>
            <a:spLocks noGrp="1"/>
          </p:cNvSpPr>
          <p:nvPr>
            <p:ph type="sldNum" sz="quarter" idx="4"/>
          </p:nvPr>
        </p:nvSpPr>
        <p:spPr>
          <a:xfrm>
            <a:off x="457204" y="6265308"/>
            <a:ext cx="702365" cy="365125"/>
          </a:xfrm>
        </p:spPr>
        <p:txBody>
          <a:bodyPr/>
          <a:lstStyle/>
          <a:p>
            <a:fld id="{EA87C3FE-C2FC-437E-9F70-EAE431295BE4}" type="slidenum">
              <a:rPr lang="en-US" altLang="en-US" smtClean="0"/>
              <a:pPr/>
              <a:t>3</a:t>
            </a:fld>
            <a:endParaRPr lang="en-US" altLang="en-US"/>
          </a:p>
        </p:txBody>
      </p:sp>
      <p:sp>
        <p:nvSpPr>
          <p:cNvPr id="2" name="Content Placeholder 1"/>
          <p:cNvSpPr>
            <a:spLocks noGrp="1"/>
          </p:cNvSpPr>
          <p:nvPr>
            <p:ph sz="quarter" idx="12"/>
          </p:nvPr>
        </p:nvSpPr>
        <p:spPr/>
        <p:txBody>
          <a:bodyPr>
            <a:normAutofit/>
          </a:bodyPr>
          <a:lstStyle/>
          <a:p>
            <a:endParaRPr lang="en-US" dirty="0"/>
          </a:p>
          <a:p>
            <a:endParaRPr lang="en-US" dirty="0"/>
          </a:p>
          <a:p>
            <a:r>
              <a:rPr lang="en-US" dirty="0"/>
              <a:t>All social security income in scope</a:t>
            </a:r>
          </a:p>
          <a:p>
            <a:r>
              <a:rPr lang="en-US" dirty="0"/>
              <a:t>Refer lump-sum payment for prior year to experienced counselor</a:t>
            </a:r>
          </a:p>
          <a:p>
            <a:pPr lvl="1"/>
            <a:r>
              <a:rPr lang="en-US" dirty="0"/>
              <a:t>Prior year returns are required to complete lump-sum payment</a:t>
            </a:r>
          </a:p>
        </p:txBody>
      </p:sp>
      <p:sp>
        <p:nvSpPr>
          <p:cNvPr id="7170" name="Title 1"/>
          <p:cNvSpPr>
            <a:spLocks noGrp="1"/>
          </p:cNvSpPr>
          <p:nvPr>
            <p:ph type="title"/>
          </p:nvPr>
        </p:nvSpPr>
        <p:spPr/>
        <p:txBody>
          <a:bodyPr/>
          <a:lstStyle/>
          <a:p>
            <a:r>
              <a:rPr lang="en-US" altLang="en-US"/>
              <a:t>Intake and Interview</a:t>
            </a:r>
            <a:endParaRPr lang="en-US" altLang="en-US" dirty="0"/>
          </a:p>
        </p:txBody>
      </p:sp>
      <p:grpSp>
        <p:nvGrpSpPr>
          <p:cNvPr id="3" name="Group 2"/>
          <p:cNvGrpSpPr/>
          <p:nvPr/>
        </p:nvGrpSpPr>
        <p:grpSpPr>
          <a:xfrm>
            <a:off x="1028700" y="2057400"/>
            <a:ext cx="6646069" cy="803675"/>
            <a:chOff x="1665291" y="2514600"/>
            <a:chExt cx="8861425" cy="1071566"/>
          </a:xfrm>
        </p:grpSpPr>
        <p:pic>
          <p:nvPicPr>
            <p:cNvPr id="71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91" y="2514600"/>
              <a:ext cx="88614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3" y="3271841"/>
              <a:ext cx="82772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Date Placeholder 3">
            <a:extLst>
              <a:ext uri="{FF2B5EF4-FFF2-40B4-BE49-F238E27FC236}">
                <a16:creationId xmlns:a16="http://schemas.microsoft.com/office/drawing/2014/main" id="{0CBE4319-64AE-44C3-82F0-64D4971EE73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79542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228850" y="1143001"/>
            <a:ext cx="5543550" cy="4343399"/>
          </a:xfrm>
          <a:prstGeom prst="rect">
            <a:avLst/>
          </a:prstGeom>
          <a:ln>
            <a:solidFill>
              <a:schemeClr val="tx1"/>
            </a:solidFill>
          </a:ln>
        </p:spPr>
      </p:pic>
      <p:sp>
        <p:nvSpPr>
          <p:cNvPr id="4" name="Footer Placeholder 3"/>
          <p:cNvSpPr>
            <a:spLocks noGrp="1"/>
          </p:cNvSpPr>
          <p:nvPr>
            <p:ph type="ftr" sz="quarter" idx="11"/>
          </p:nvPr>
        </p:nvSpPr>
        <p:spPr/>
        <p:txBody>
          <a:bodyPr/>
          <a:lstStyle/>
          <a:p>
            <a:r>
              <a:rPr lang="en-US"/>
              <a:t>NTTC Training ala NJ – TY2019</a:t>
            </a:r>
            <a:endParaRPr lang="en-US" dirty="0"/>
          </a:p>
        </p:txBody>
      </p:sp>
      <p:sp>
        <p:nvSpPr>
          <p:cNvPr id="17" name="Slide Number Placeholder 16"/>
          <p:cNvSpPr>
            <a:spLocks noGrp="1"/>
          </p:cNvSpPr>
          <p:nvPr>
            <p:ph type="sldNum" sz="quarter" idx="12"/>
          </p:nvPr>
        </p:nvSpPr>
        <p:spPr/>
        <p:txBody>
          <a:bodyPr/>
          <a:lstStyle/>
          <a:p>
            <a:fld id="{EA87C3FE-C2FC-437E-9F70-EAE431295BE4}" type="slidenum">
              <a:rPr lang="en-US" altLang="en-US" smtClean="0"/>
              <a:pPr/>
              <a:t>4</a:t>
            </a:fld>
            <a:endParaRPr lang="en-US" altLang="en-US"/>
          </a:p>
        </p:txBody>
      </p:sp>
      <p:sp>
        <p:nvSpPr>
          <p:cNvPr id="9219" name="Title 4"/>
          <p:cNvSpPr>
            <a:spLocks noGrp="1"/>
          </p:cNvSpPr>
          <p:nvPr>
            <p:ph type="title"/>
          </p:nvPr>
        </p:nvSpPr>
        <p:spPr/>
        <p:txBody>
          <a:bodyPr/>
          <a:lstStyle/>
          <a:p>
            <a:r>
              <a:rPr lang="en-US" altLang="en-US"/>
              <a:t>Form SSA-1099</a:t>
            </a:r>
            <a:endParaRPr lang="en-US" altLang="en-US" dirty="0"/>
          </a:p>
        </p:txBody>
      </p:sp>
      <p:sp>
        <p:nvSpPr>
          <p:cNvPr id="9223" name="Rectangle 14"/>
          <p:cNvSpPr>
            <a:spLocks noChangeArrowheads="1"/>
          </p:cNvSpPr>
          <p:nvPr/>
        </p:nvSpPr>
        <p:spPr bwMode="auto">
          <a:xfrm>
            <a:off x="1143001" y="8786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endParaRPr lang="en-US" altLang="en-US" sz="1350" b="0">
              <a:cs typeface="Arial" charset="0"/>
            </a:endParaRPr>
          </a:p>
        </p:txBody>
      </p:sp>
      <p:sp>
        <p:nvSpPr>
          <p:cNvPr id="9224" name="Rectangle 16"/>
          <p:cNvSpPr>
            <a:spLocks noChangeArrowheads="1"/>
          </p:cNvSpPr>
          <p:nvPr/>
        </p:nvSpPr>
        <p:spPr bwMode="auto">
          <a:xfrm>
            <a:off x="1143001" y="105010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endParaRPr lang="en-US" altLang="en-US" sz="1350" b="0">
              <a:cs typeface="Arial" charset="0"/>
            </a:endParaRPr>
          </a:p>
        </p:txBody>
      </p:sp>
      <p:cxnSp>
        <p:nvCxnSpPr>
          <p:cNvPr id="28" name="Straight Arrow Connector 27"/>
          <p:cNvCxnSpPr>
            <a:cxnSpLocks/>
          </p:cNvCxnSpPr>
          <p:nvPr/>
        </p:nvCxnSpPr>
        <p:spPr>
          <a:xfrm>
            <a:off x="3811713" y="3200400"/>
            <a:ext cx="531688" cy="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a:off x="7772401" y="2457450"/>
            <a:ext cx="690584" cy="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flipH="1">
            <a:off x="7772400" y="4000500"/>
            <a:ext cx="690584" cy="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844B03F-0D14-457D-B681-3B909CED4C16}"/>
              </a:ext>
            </a:extLst>
          </p:cNvPr>
          <p:cNvCxnSpPr>
            <a:cxnSpLocks/>
          </p:cNvCxnSpPr>
          <p:nvPr/>
        </p:nvCxnSpPr>
        <p:spPr>
          <a:xfrm>
            <a:off x="3829050" y="3543300"/>
            <a:ext cx="586942" cy="1191"/>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72100" y="2171700"/>
            <a:ext cx="2343150" cy="457200"/>
          </a:xfrm>
          <a:prstGeom prst="rect">
            <a:avLst/>
          </a:prstGeom>
          <a:solidFill>
            <a:srgbClr val="FFA7FF">
              <a:alpha val="25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Date Placeholder 2">
            <a:extLst>
              <a:ext uri="{FF2B5EF4-FFF2-40B4-BE49-F238E27FC236}">
                <a16:creationId xmlns:a16="http://schemas.microsoft.com/office/drawing/2014/main" id="{077BEEB1-EA27-4FF3-8CAE-5F541618F665}"/>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4184247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p>
        </p:txBody>
      </p:sp>
      <p:sp>
        <p:nvSpPr>
          <p:cNvPr id="8" name="Slide Number Placeholder 7"/>
          <p:cNvSpPr>
            <a:spLocks noGrp="1"/>
          </p:cNvSpPr>
          <p:nvPr>
            <p:ph type="sldNum" sz="quarter" idx="4"/>
          </p:nvPr>
        </p:nvSpPr>
        <p:spPr>
          <a:xfrm>
            <a:off x="457204" y="6265308"/>
            <a:ext cx="702365" cy="365125"/>
          </a:xfrm>
        </p:spPr>
        <p:txBody>
          <a:bodyPr/>
          <a:lstStyle/>
          <a:p>
            <a:fld id="{EA87C3FE-C2FC-437E-9F70-EAE431295BE4}" type="slidenum">
              <a:rPr lang="en-US" altLang="en-US" smtClean="0"/>
              <a:pPr/>
              <a:t>5</a:t>
            </a:fld>
            <a:endParaRPr lang="en-US" altLang="en-US"/>
          </a:p>
        </p:txBody>
      </p:sp>
      <p:sp>
        <p:nvSpPr>
          <p:cNvPr id="18435" name="Content Placeholder 2"/>
          <p:cNvSpPr>
            <a:spLocks noGrp="1"/>
          </p:cNvSpPr>
          <p:nvPr>
            <p:ph sz="quarter" idx="12"/>
          </p:nvPr>
        </p:nvSpPr>
        <p:spPr/>
        <p:txBody>
          <a:bodyPr>
            <a:normAutofit/>
          </a:bodyPr>
          <a:lstStyle/>
          <a:p>
            <a:r>
              <a:rPr lang="en-US" altLang="en-US" dirty="0"/>
              <a:t>Enter data for both Taxpayer and Spouse </a:t>
            </a:r>
          </a:p>
          <a:p>
            <a:r>
              <a:rPr lang="en-US" altLang="en-US" dirty="0"/>
              <a:t>Enter any federal withholding </a:t>
            </a:r>
          </a:p>
          <a:p>
            <a:r>
              <a:rPr lang="en-US" altLang="en-US" dirty="0"/>
              <a:t>If return includes Schedule C income:</a:t>
            </a:r>
          </a:p>
          <a:p>
            <a:pPr lvl="1"/>
            <a:r>
              <a:rPr lang="en-US" altLang="en-US" dirty="0"/>
              <a:t>Medicare costs may be deductable as self-employed health insurance – enter on Schedule C </a:t>
            </a:r>
            <a:r>
              <a:rPr lang="en-US" altLang="en-US" b="1" dirty="0"/>
              <a:t>not</a:t>
            </a:r>
            <a:r>
              <a:rPr lang="en-US" altLang="en-US" dirty="0"/>
              <a:t> social security screen</a:t>
            </a:r>
          </a:p>
          <a:p>
            <a:pPr lvl="1"/>
            <a:r>
              <a:rPr lang="en-US" altLang="en-US" dirty="0"/>
              <a:t>See slide deck 26 </a:t>
            </a:r>
            <a:r>
              <a:rPr lang="en-US" altLang="en-US" i="1" dirty="0"/>
              <a:t>Adjustments to Income </a:t>
            </a:r>
            <a:r>
              <a:rPr lang="en-US" altLang="en-US" dirty="0"/>
              <a:t>for details</a:t>
            </a:r>
          </a:p>
          <a:p>
            <a:r>
              <a:rPr lang="en-US" altLang="en-US" dirty="0"/>
              <a:t>If no Schedule C income enter Medicare cost in social security screen </a:t>
            </a:r>
          </a:p>
        </p:txBody>
      </p:sp>
      <p:sp>
        <p:nvSpPr>
          <p:cNvPr id="2" name="Title 1"/>
          <p:cNvSpPr>
            <a:spLocks noGrp="1"/>
          </p:cNvSpPr>
          <p:nvPr>
            <p:ph type="title"/>
          </p:nvPr>
        </p:nvSpPr>
        <p:spPr/>
        <p:txBody>
          <a:bodyPr/>
          <a:lstStyle/>
          <a:p>
            <a:r>
              <a:rPr lang="en-US"/>
              <a:t>Social Security Income in TaxSlayer</a:t>
            </a:r>
            <a:endParaRPr lang="en-US" dirty="0"/>
          </a:p>
        </p:txBody>
      </p:sp>
      <p:sp>
        <p:nvSpPr>
          <p:cNvPr id="4" name="Rectangle 3"/>
          <p:cNvSpPr/>
          <p:nvPr/>
        </p:nvSpPr>
        <p:spPr>
          <a:xfrm>
            <a:off x="7029450" y="1714501"/>
            <a:ext cx="1600200" cy="2394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50" b="1" dirty="0"/>
              <a:t>Pub 4012 Tab D</a:t>
            </a:r>
          </a:p>
        </p:txBody>
      </p:sp>
      <p:sp>
        <p:nvSpPr>
          <p:cNvPr id="5" name="Date Placeholder 4">
            <a:extLst>
              <a:ext uri="{FF2B5EF4-FFF2-40B4-BE49-F238E27FC236}">
                <a16:creationId xmlns:a16="http://schemas.microsoft.com/office/drawing/2014/main" id="{BA093209-8BA5-4F85-B52B-BEDAC7F38E5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72658245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EA87C3FE-C2FC-437E-9F70-EAE431295BE4}" type="slidenum">
              <a:rPr lang="en-US" altLang="en-US" smtClean="0"/>
              <a:pPr/>
              <a:t>6</a:t>
            </a:fld>
            <a:endParaRPr lang="en-US" altLang="en-US"/>
          </a:p>
        </p:txBody>
      </p:sp>
      <p:sp>
        <p:nvSpPr>
          <p:cNvPr id="14339" name="Rectangle 10"/>
          <p:cNvSpPr>
            <a:spLocks noGrp="1" noChangeArrowheads="1"/>
          </p:cNvSpPr>
          <p:nvPr>
            <p:ph sz="quarter" idx="12"/>
          </p:nvPr>
        </p:nvSpPr>
        <p:spPr/>
        <p:txBody>
          <a:bodyPr>
            <a:normAutofit/>
          </a:bodyPr>
          <a:lstStyle/>
          <a:p>
            <a:r>
              <a:rPr lang="en-US" dirty="0"/>
              <a:t>Railroad Retirement Tier 1</a:t>
            </a:r>
          </a:p>
          <a:p>
            <a:pPr lvl="1"/>
            <a:r>
              <a:rPr lang="en-US" b="1" dirty="0">
                <a:solidFill>
                  <a:srgbClr val="0000FF"/>
                </a:solidFill>
              </a:rPr>
              <a:t>Blue</a:t>
            </a:r>
            <a:r>
              <a:rPr lang="en-US" dirty="0"/>
              <a:t> Form RRB-1099 </a:t>
            </a:r>
          </a:p>
          <a:p>
            <a:pPr lvl="1"/>
            <a:r>
              <a:rPr lang="en-US" dirty="0"/>
              <a:t>Refer to Pub 4012 Tab D for Details</a:t>
            </a:r>
          </a:p>
          <a:p>
            <a:r>
              <a:rPr lang="en-US" dirty="0"/>
              <a:t>Same rules as social security</a:t>
            </a:r>
          </a:p>
          <a:p>
            <a:r>
              <a:rPr lang="en-US" dirty="0"/>
              <a:t>Enter data on social security line SSA-1099 input screen</a:t>
            </a:r>
          </a:p>
        </p:txBody>
      </p:sp>
      <p:sp>
        <p:nvSpPr>
          <p:cNvPr id="25602" name="Rectangle 9"/>
          <p:cNvSpPr>
            <a:spLocks noGrp="1" noChangeArrowheads="1"/>
          </p:cNvSpPr>
          <p:nvPr>
            <p:ph type="title"/>
          </p:nvPr>
        </p:nvSpPr>
        <p:spPr/>
        <p:txBody>
          <a:bodyPr/>
          <a:lstStyle/>
          <a:p>
            <a:r>
              <a:rPr lang="en-US" altLang="en-US" dirty="0"/>
              <a:t>Railroad Retirement Benefits – Tier 1</a:t>
            </a:r>
          </a:p>
        </p:txBody>
      </p:sp>
      <p:sp>
        <p:nvSpPr>
          <p:cNvPr id="4" name="Date Placeholder 3">
            <a:extLst>
              <a:ext uri="{FF2B5EF4-FFF2-40B4-BE49-F238E27FC236}">
                <a16:creationId xmlns:a16="http://schemas.microsoft.com/office/drawing/2014/main" id="{6BBBE98B-3F01-47CF-8F37-D4260C0EBBA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51180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0" t="478" r="70" b="47096"/>
          <a:stretch/>
        </p:blipFill>
        <p:spPr>
          <a:xfrm>
            <a:off x="637069" y="2000250"/>
            <a:ext cx="8031705" cy="3429000"/>
          </a:xfrm>
          <a:prstGeom prst="rect">
            <a:avLst/>
          </a:prstGeom>
          <a:ln w="76200">
            <a:solidFill>
              <a:srgbClr val="0000FF"/>
            </a:solidFill>
          </a:ln>
        </p:spPr>
      </p:pic>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p:txBody>
          <a:bodyPr/>
          <a:lstStyle/>
          <a:p>
            <a:fld id="{EA87C3FE-C2FC-437E-9F70-EAE431295BE4}" type="slidenum">
              <a:rPr lang="en-US" altLang="en-US" smtClean="0"/>
              <a:pPr/>
              <a:t>7</a:t>
            </a:fld>
            <a:endParaRPr lang="en-US" altLang="en-US"/>
          </a:p>
        </p:txBody>
      </p:sp>
      <p:sp>
        <p:nvSpPr>
          <p:cNvPr id="5" name="Title 4"/>
          <p:cNvSpPr>
            <a:spLocks noGrp="1"/>
          </p:cNvSpPr>
          <p:nvPr>
            <p:ph type="title"/>
          </p:nvPr>
        </p:nvSpPr>
        <p:spPr/>
        <p:txBody>
          <a:bodyPr/>
          <a:lstStyle/>
          <a:p>
            <a:r>
              <a:rPr lang="en-US"/>
              <a:t>Railroad Retirement Benefits</a:t>
            </a:r>
            <a:endParaRPr lang="en-US" dirty="0"/>
          </a:p>
        </p:txBody>
      </p:sp>
      <p:sp>
        <p:nvSpPr>
          <p:cNvPr id="6" name="Rounded Rectangle 5"/>
          <p:cNvSpPr/>
          <p:nvPr/>
        </p:nvSpPr>
        <p:spPr>
          <a:xfrm>
            <a:off x="4057650" y="3143250"/>
            <a:ext cx="2228850" cy="400050"/>
          </a:xfrm>
          <a:prstGeom prst="roundRect">
            <a:avLst>
              <a:gd name="adj" fmla="val 0"/>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Line Callout 1 9"/>
          <p:cNvSpPr/>
          <p:nvPr/>
        </p:nvSpPr>
        <p:spPr>
          <a:xfrm>
            <a:off x="1257300" y="2971800"/>
            <a:ext cx="2571750" cy="1028700"/>
          </a:xfrm>
          <a:prstGeom prst="borderCallout1">
            <a:avLst>
              <a:gd name="adj1" fmla="val 37937"/>
              <a:gd name="adj2" fmla="val 109342"/>
              <a:gd name="adj3" fmla="val 38606"/>
              <a:gd name="adj4" fmla="val 99966"/>
            </a:avLst>
          </a:prstGeom>
          <a:solidFill>
            <a:schemeClr val="bg1"/>
          </a:solid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950" b="1" dirty="0">
                <a:solidFill>
                  <a:schemeClr val="tx1"/>
                </a:solidFill>
              </a:rPr>
              <a:t>Confirm it’s social security equivalent and not Railroad retirement</a:t>
            </a:r>
          </a:p>
        </p:txBody>
      </p:sp>
      <p:sp>
        <p:nvSpPr>
          <p:cNvPr id="9" name="TextBox 8"/>
          <p:cNvSpPr txBox="1"/>
          <p:nvPr/>
        </p:nvSpPr>
        <p:spPr>
          <a:xfrm>
            <a:off x="6286500" y="4857750"/>
            <a:ext cx="1371600" cy="300082"/>
          </a:xfrm>
          <a:prstGeom prst="rect">
            <a:avLst/>
          </a:prstGeom>
          <a:noFill/>
          <a:ln w="38100" cap="flat" cmpd="sng" algn="ctr">
            <a:solidFill>
              <a:srgbClr val="0000FF"/>
            </a:solidFill>
            <a:prstDash val="solid"/>
            <a:round/>
            <a:headEnd type="none" w="med" len="med"/>
            <a:tailEnd type="none" w="med" len="med"/>
          </a:ln>
        </p:spPr>
        <p:txBody>
          <a:bodyPr wrap="square" rtlCol="0">
            <a:spAutoFit/>
          </a:bodyPr>
          <a:lstStyle/>
          <a:p>
            <a:endParaRPr lang="en-US" sz="1350" dirty="0"/>
          </a:p>
        </p:txBody>
      </p:sp>
      <p:sp>
        <p:nvSpPr>
          <p:cNvPr id="11" name="TextBox 10"/>
          <p:cNvSpPr txBox="1"/>
          <p:nvPr/>
        </p:nvSpPr>
        <p:spPr>
          <a:xfrm>
            <a:off x="4057650" y="4857750"/>
            <a:ext cx="2228850" cy="300082"/>
          </a:xfrm>
          <a:prstGeom prst="rect">
            <a:avLst/>
          </a:prstGeom>
          <a:noFill/>
          <a:ln w="38100" cap="flat" cmpd="sng" algn="ctr">
            <a:solidFill>
              <a:srgbClr val="0000FF"/>
            </a:solidFill>
            <a:prstDash val="solid"/>
            <a:round/>
            <a:headEnd type="none" w="med" len="med"/>
            <a:tailEnd type="none" w="med" len="med"/>
          </a:ln>
        </p:spPr>
        <p:txBody>
          <a:bodyPr wrap="square" rtlCol="0">
            <a:spAutoFit/>
          </a:bodyPr>
          <a:lstStyle/>
          <a:p>
            <a:endParaRPr lang="en-US" sz="1350" dirty="0"/>
          </a:p>
        </p:txBody>
      </p:sp>
      <p:sp>
        <p:nvSpPr>
          <p:cNvPr id="2" name="Date Placeholder 1">
            <a:extLst>
              <a:ext uri="{FF2B5EF4-FFF2-40B4-BE49-F238E27FC236}">
                <a16:creationId xmlns:a16="http://schemas.microsoft.com/office/drawing/2014/main" id="{4C015E9A-94E4-4F26-87EA-39AFC5810578}"/>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144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EA87C3FE-C2FC-437E-9F70-EAE431295BE4}" type="slidenum">
              <a:rPr lang="en-US" altLang="en-US" smtClean="0"/>
              <a:pPr/>
              <a:t>8</a:t>
            </a:fld>
            <a:endParaRPr lang="en-US" altLang="en-US"/>
          </a:p>
        </p:txBody>
      </p:sp>
      <p:sp>
        <p:nvSpPr>
          <p:cNvPr id="14339" name="Rectangle 10"/>
          <p:cNvSpPr>
            <a:spLocks noGrp="1" noChangeArrowheads="1"/>
          </p:cNvSpPr>
          <p:nvPr>
            <p:ph sz="quarter" idx="12"/>
          </p:nvPr>
        </p:nvSpPr>
        <p:spPr/>
        <p:txBody>
          <a:bodyPr>
            <a:normAutofit/>
          </a:bodyPr>
          <a:lstStyle/>
          <a:p>
            <a:r>
              <a:rPr lang="en-US" dirty="0">
                <a:solidFill>
                  <a:srgbClr val="000000"/>
                </a:solidFill>
              </a:rPr>
              <a:t>Railroad retirement Tier 2</a:t>
            </a:r>
          </a:p>
          <a:p>
            <a:pPr lvl="1"/>
            <a:r>
              <a:rPr lang="en-US" b="1" dirty="0">
                <a:solidFill>
                  <a:srgbClr val="1EB21E"/>
                </a:solidFill>
              </a:rPr>
              <a:t>Green</a:t>
            </a:r>
            <a:r>
              <a:rPr lang="en-US" dirty="0"/>
              <a:t> form is RRB-1099-R</a:t>
            </a:r>
          </a:p>
          <a:p>
            <a:pPr lvl="1"/>
            <a:r>
              <a:rPr lang="en-US" dirty="0"/>
              <a:t>Retirement pension</a:t>
            </a:r>
          </a:p>
          <a:p>
            <a:pPr lvl="1"/>
            <a:r>
              <a:rPr lang="en-US" dirty="0"/>
              <a:t>NTTC Pub 4012 Tab D entry information</a:t>
            </a:r>
          </a:p>
        </p:txBody>
      </p:sp>
      <p:sp>
        <p:nvSpPr>
          <p:cNvPr id="25602" name="Rectangle 9"/>
          <p:cNvSpPr>
            <a:spLocks noGrp="1" noChangeArrowheads="1"/>
          </p:cNvSpPr>
          <p:nvPr>
            <p:ph type="title"/>
          </p:nvPr>
        </p:nvSpPr>
        <p:spPr/>
        <p:txBody>
          <a:bodyPr/>
          <a:lstStyle/>
          <a:p>
            <a:r>
              <a:rPr lang="en-US" altLang="en-US" dirty="0"/>
              <a:t>Railroad Retirement Benefits – Tier 2</a:t>
            </a:r>
          </a:p>
        </p:txBody>
      </p:sp>
      <p:sp>
        <p:nvSpPr>
          <p:cNvPr id="4" name="Date Placeholder 3">
            <a:extLst>
              <a:ext uri="{FF2B5EF4-FFF2-40B4-BE49-F238E27FC236}">
                <a16:creationId xmlns:a16="http://schemas.microsoft.com/office/drawing/2014/main" id="{83DD1B27-8DB2-4BEE-B038-D93455E9718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2538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p>
        </p:txBody>
      </p:sp>
      <p:sp>
        <p:nvSpPr>
          <p:cNvPr id="2" name="Slide Number Placeholder 1"/>
          <p:cNvSpPr>
            <a:spLocks noGrp="1"/>
          </p:cNvSpPr>
          <p:nvPr>
            <p:ph type="sldNum" sz="quarter" idx="4"/>
          </p:nvPr>
        </p:nvSpPr>
        <p:spPr>
          <a:xfrm>
            <a:off x="457204" y="6265308"/>
            <a:ext cx="702365" cy="365125"/>
          </a:xfrm>
        </p:spPr>
        <p:txBody>
          <a:bodyPr/>
          <a:lstStyle/>
          <a:p>
            <a:fld id="{EA87C3FE-C2FC-437E-9F70-EAE431295BE4}" type="slidenum">
              <a:rPr lang="en-US" altLang="en-US" smtClean="0"/>
              <a:pPr/>
              <a:t>9</a:t>
            </a:fld>
            <a:endParaRPr lang="en-US" altLang="en-US"/>
          </a:p>
        </p:txBody>
      </p:sp>
      <p:sp>
        <p:nvSpPr>
          <p:cNvPr id="23555" name="Content Placeholder 2"/>
          <p:cNvSpPr>
            <a:spLocks noGrp="1"/>
          </p:cNvSpPr>
          <p:nvPr>
            <p:ph sz="quarter" idx="12"/>
          </p:nvPr>
        </p:nvSpPr>
        <p:spPr/>
        <p:txBody>
          <a:bodyPr>
            <a:normAutofit/>
          </a:bodyPr>
          <a:lstStyle/>
          <a:p>
            <a:r>
              <a:rPr lang="en-US" altLang="en-US" dirty="0"/>
              <a:t>Check accuracy of input</a:t>
            </a:r>
          </a:p>
          <a:p>
            <a:pPr lvl="1"/>
            <a:r>
              <a:rPr lang="en-US" altLang="en-US" dirty="0"/>
              <a:t>Check if Federal income tax withheld</a:t>
            </a:r>
          </a:p>
          <a:p>
            <a:pPr lvl="1"/>
            <a:r>
              <a:rPr lang="en-US" altLang="en-US" dirty="0"/>
              <a:t>Medicare payments entered on correct form </a:t>
            </a:r>
          </a:p>
          <a:p>
            <a:pPr lvl="2"/>
            <a:r>
              <a:rPr lang="en-US" altLang="en-US" dirty="0"/>
              <a:t>Schedule C or social security screen (Schedule A</a:t>
            </a:r>
          </a:p>
          <a:p>
            <a:r>
              <a:rPr lang="en-US" altLang="en-US" dirty="0"/>
              <a:t>Determine if lump-sum worksheets needed </a:t>
            </a:r>
          </a:p>
          <a:p>
            <a:pPr lvl="1"/>
            <a:r>
              <a:rPr lang="en-US" altLang="en-US" dirty="0"/>
              <a:t>Benefits paid for multiple years</a:t>
            </a:r>
          </a:p>
        </p:txBody>
      </p:sp>
      <p:sp>
        <p:nvSpPr>
          <p:cNvPr id="36866" name="Title 1"/>
          <p:cNvSpPr>
            <a:spLocks noGrp="1"/>
          </p:cNvSpPr>
          <p:nvPr>
            <p:ph type="title"/>
          </p:nvPr>
        </p:nvSpPr>
        <p:spPr/>
        <p:txBody>
          <a:bodyPr/>
          <a:lstStyle/>
          <a:p>
            <a:r>
              <a:rPr lang="en-US" altLang="en-US"/>
              <a:t>Quality Review</a:t>
            </a:r>
          </a:p>
        </p:txBody>
      </p:sp>
      <p:sp>
        <p:nvSpPr>
          <p:cNvPr id="4" name="Date Placeholder 3">
            <a:extLst>
              <a:ext uri="{FF2B5EF4-FFF2-40B4-BE49-F238E27FC236}">
                <a16:creationId xmlns:a16="http://schemas.microsoft.com/office/drawing/2014/main" id="{636D1861-AC17-4ECC-8089-6111D8112E4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27115406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0.pptx" id="{CC562863-BD57-406F-98B2-9724686E7091}" vid="{C13A453C-3A0E-4BA4-B766-C0BD3EBB3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NTTC</Template>
  <TotalTime>15</TotalTime>
  <Words>1344</Words>
  <Application>Microsoft Office PowerPoint</Application>
  <PresentationFormat>On-screen Show (4:3)</PresentationFormat>
  <Paragraphs>198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Default Theme</vt:lpstr>
      <vt:lpstr>Social Security and Railroad Retirement Equivalent</vt:lpstr>
      <vt:lpstr>Lesson Topics</vt:lpstr>
      <vt:lpstr>Intake and Interview</vt:lpstr>
      <vt:lpstr>Form SSA-1099</vt:lpstr>
      <vt:lpstr>Social Security Income in TaxSlayer</vt:lpstr>
      <vt:lpstr>Railroad Retirement Benefits – Tier 1</vt:lpstr>
      <vt:lpstr>Railroad Retirement Benefits</vt:lpstr>
      <vt:lpstr>Railroad Retirement Benefits – Tier 2</vt:lpstr>
      <vt:lpstr>Quality Review</vt:lpstr>
      <vt:lpstr>Comprehensive Topics</vt:lpstr>
      <vt:lpstr>Foreign Old Age Payments</vt:lpstr>
      <vt:lpstr>Lump-Sum Social Security</vt:lpstr>
      <vt:lpstr>Lump-Sum Social Security</vt:lpstr>
      <vt:lpstr>SSA -1099 Lump Sum Distribution </vt:lpstr>
      <vt:lpstr>Start With SSA-1099 Input Screen</vt:lpstr>
      <vt:lpstr>Lump-Sum Calculation</vt:lpstr>
      <vt:lpstr>Lump-Sum Calculation</vt:lpstr>
      <vt:lpstr>Social Security Income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Al TP4F</dc:creator>
  <cp:lastModifiedBy>Al TP4F</cp:lastModifiedBy>
  <cp:revision>4</cp:revision>
  <dcterms:created xsi:type="dcterms:W3CDTF">2019-11-27T20:06:40Z</dcterms:created>
  <dcterms:modified xsi:type="dcterms:W3CDTF">2019-11-27T21:48:58Z</dcterms:modified>
</cp:coreProperties>
</file>